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8" r:id="rId16"/>
    <p:sldId id="277" r:id="rId17"/>
    <p:sldId id="279" r:id="rId18"/>
    <p:sldId id="280" r:id="rId19"/>
  </p:sldIdLst>
  <p:sldSz cx="9144000" cy="6858000" type="screen4x3"/>
  <p:notesSz cx="6858000" cy="9144000"/>
  <p:custDataLst>
    <p:tags r:id="rId2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9074"/>
    <a:srgbClr val="04374A"/>
    <a:srgbClr val="3399FF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84583" autoAdjust="0"/>
  </p:normalViewPr>
  <p:slideViewPr>
    <p:cSldViewPr>
      <p:cViewPr varScale="1">
        <p:scale>
          <a:sx n="55" d="100"/>
          <a:sy n="55" d="100"/>
        </p:scale>
        <p:origin x="132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BA00AB-8925-4C23-A893-92D3C707D58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6E9BB0-F0C0-45E2-B7D4-F06E5450A9C3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ИЗВЕЩЕНИЕ</a:t>
          </a:r>
          <a:endParaRPr lang="ru-RU" sz="2000" dirty="0">
            <a:solidFill>
              <a:schemeClr val="tx1"/>
            </a:solidFill>
          </a:endParaRPr>
        </a:p>
      </dgm:t>
    </dgm:pt>
    <dgm:pt modelId="{C96DCE6D-EEB5-41EB-9173-A16A64FAD3B9}" type="parTrans" cxnId="{FC94BCD1-3819-459D-B782-B32CCD075750}">
      <dgm:prSet/>
      <dgm:spPr/>
      <dgm:t>
        <a:bodyPr/>
        <a:lstStyle/>
        <a:p>
          <a:endParaRPr lang="ru-RU"/>
        </a:p>
      </dgm:t>
    </dgm:pt>
    <dgm:pt modelId="{51671DCB-E56B-477B-9E6E-8D64C8D4444F}" type="sibTrans" cxnId="{FC94BCD1-3819-459D-B782-B32CCD075750}">
      <dgm:prSet/>
      <dgm:spPr/>
      <dgm:t>
        <a:bodyPr/>
        <a:lstStyle/>
        <a:p>
          <a:endParaRPr lang="ru-RU"/>
        </a:p>
      </dgm:t>
    </dgm:pt>
    <dgm:pt modelId="{2231CC5C-F007-464C-B6A0-2272C262D135}">
      <dgm:prSet phldrT="[Текст]" custT="1"/>
      <dgm:spPr/>
      <dgm:t>
        <a:bodyPr/>
        <a:lstStyle/>
        <a:p>
          <a:r>
            <a:rPr lang="ru-RU" sz="1800" dirty="0" smtClean="0"/>
            <a:t>Разместили информацию  на сайте администрации, в районной газете «Знамя труда», в социальных сетях</a:t>
          </a:r>
          <a:endParaRPr lang="ru-RU" sz="1800" dirty="0"/>
        </a:p>
      </dgm:t>
    </dgm:pt>
    <dgm:pt modelId="{8515F410-7789-474E-8F23-56847D26157A}" type="parTrans" cxnId="{85220DFF-363B-4F6F-8E8E-2DB00841F701}">
      <dgm:prSet/>
      <dgm:spPr/>
      <dgm:t>
        <a:bodyPr/>
        <a:lstStyle/>
        <a:p>
          <a:endParaRPr lang="ru-RU"/>
        </a:p>
      </dgm:t>
    </dgm:pt>
    <dgm:pt modelId="{8BFD0EAE-ABFE-4AEC-870C-7CE706775BC2}" type="sibTrans" cxnId="{85220DFF-363B-4F6F-8E8E-2DB00841F701}">
      <dgm:prSet/>
      <dgm:spPr/>
      <dgm:t>
        <a:bodyPr/>
        <a:lstStyle/>
        <a:p>
          <a:endParaRPr lang="ru-RU"/>
        </a:p>
      </dgm:t>
    </dgm:pt>
    <dgm:pt modelId="{A40B8C22-E8E8-427C-AAE5-0F95D09431EC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ПОДГОТОВКА НПА</a:t>
          </a:r>
          <a:endParaRPr lang="ru-RU" sz="2000" dirty="0">
            <a:solidFill>
              <a:schemeClr val="tx1"/>
            </a:solidFill>
          </a:endParaRPr>
        </a:p>
      </dgm:t>
    </dgm:pt>
    <dgm:pt modelId="{22D9329E-F3F3-461B-A8B3-050853F4B6FF}" type="parTrans" cxnId="{BF6BBBF1-20BF-4C90-9CE9-9D82A0992EAC}">
      <dgm:prSet/>
      <dgm:spPr/>
      <dgm:t>
        <a:bodyPr/>
        <a:lstStyle/>
        <a:p>
          <a:endParaRPr lang="ru-RU"/>
        </a:p>
      </dgm:t>
    </dgm:pt>
    <dgm:pt modelId="{E331C480-1D3F-42DC-95FE-34C9C2C1ABFE}" type="sibTrans" cxnId="{BF6BBBF1-20BF-4C90-9CE9-9D82A0992EAC}">
      <dgm:prSet/>
      <dgm:spPr/>
      <dgm:t>
        <a:bodyPr/>
        <a:lstStyle/>
        <a:p>
          <a:endParaRPr lang="ru-RU"/>
        </a:p>
      </dgm:t>
    </dgm:pt>
    <dgm:pt modelId="{815B28DD-738B-4523-858C-1F4471A50CCD}">
      <dgm:prSet phldrT="[Текст]" custT="1"/>
      <dgm:spPr/>
      <dgm:t>
        <a:bodyPr/>
        <a:lstStyle/>
        <a:p>
          <a:r>
            <a:rPr lang="ru-RU" sz="1800" dirty="0" smtClean="0"/>
            <a:t>Разработали пошаговую инструкцию по </a:t>
          </a:r>
          <a:r>
            <a:rPr lang="ru-RU" sz="1800" b="0" dirty="0" smtClean="0"/>
            <a:t>представлению инициативных проектов на конкурс</a:t>
          </a:r>
          <a:endParaRPr lang="ru-RU" sz="1800" dirty="0"/>
        </a:p>
      </dgm:t>
    </dgm:pt>
    <dgm:pt modelId="{3D005610-4618-405D-827A-77C7CEDB80DA}" type="parTrans" cxnId="{C2794044-A9B5-4832-A6A2-2161259897FC}">
      <dgm:prSet/>
      <dgm:spPr/>
      <dgm:t>
        <a:bodyPr/>
        <a:lstStyle/>
        <a:p>
          <a:endParaRPr lang="ru-RU"/>
        </a:p>
      </dgm:t>
    </dgm:pt>
    <dgm:pt modelId="{51622815-AFF4-49C8-920F-510C4499E30E}" type="sibTrans" cxnId="{C2794044-A9B5-4832-A6A2-2161259897FC}">
      <dgm:prSet/>
      <dgm:spPr/>
      <dgm:t>
        <a:bodyPr/>
        <a:lstStyle/>
        <a:p>
          <a:endParaRPr lang="ru-RU"/>
        </a:p>
      </dgm:t>
    </dgm:pt>
    <dgm:pt modelId="{A4B48E74-5A68-4EA7-A5F6-E49AC8A67AD4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ВСТРЕЧИ</a:t>
          </a:r>
          <a:endParaRPr lang="ru-RU" sz="2000" dirty="0">
            <a:solidFill>
              <a:schemeClr val="tx1"/>
            </a:solidFill>
          </a:endParaRPr>
        </a:p>
      </dgm:t>
    </dgm:pt>
    <dgm:pt modelId="{AF275C57-53F9-45EC-9C6C-FF3DDD51DE85}" type="parTrans" cxnId="{F5A060E1-269D-488E-AA8E-29DCA67133D6}">
      <dgm:prSet/>
      <dgm:spPr/>
      <dgm:t>
        <a:bodyPr/>
        <a:lstStyle/>
        <a:p>
          <a:endParaRPr lang="ru-RU"/>
        </a:p>
      </dgm:t>
    </dgm:pt>
    <dgm:pt modelId="{011F390E-F38C-4320-8834-0D90DB55237F}" type="sibTrans" cxnId="{F5A060E1-269D-488E-AA8E-29DCA67133D6}">
      <dgm:prSet/>
      <dgm:spPr/>
      <dgm:t>
        <a:bodyPr/>
        <a:lstStyle/>
        <a:p>
          <a:endParaRPr lang="ru-RU"/>
        </a:p>
      </dgm:t>
    </dgm:pt>
    <dgm:pt modelId="{3B54235B-2839-435E-814B-1B830FCF7474}">
      <dgm:prSet custT="1"/>
      <dgm:spPr/>
      <dgm:t>
        <a:bodyPr/>
        <a:lstStyle/>
        <a:p>
          <a:r>
            <a:rPr lang="ru-RU" sz="1800" dirty="0" smtClean="0"/>
            <a:t>Организовали встречи с жителями населенных пунктов</a:t>
          </a:r>
          <a:endParaRPr lang="ru-RU" sz="1800" dirty="0"/>
        </a:p>
      </dgm:t>
    </dgm:pt>
    <dgm:pt modelId="{6E1A26A1-F7F7-435A-867B-095457FCA12C}" type="parTrans" cxnId="{BA0012A5-D51B-41E1-912D-77FACCDBD4F2}">
      <dgm:prSet/>
      <dgm:spPr/>
      <dgm:t>
        <a:bodyPr/>
        <a:lstStyle/>
        <a:p>
          <a:endParaRPr lang="ru-RU"/>
        </a:p>
      </dgm:t>
    </dgm:pt>
    <dgm:pt modelId="{C2024A2F-91BD-4492-AF4A-F29DBA11F606}" type="sibTrans" cxnId="{BA0012A5-D51B-41E1-912D-77FACCDBD4F2}">
      <dgm:prSet/>
      <dgm:spPr/>
      <dgm:t>
        <a:bodyPr/>
        <a:lstStyle/>
        <a:p>
          <a:endParaRPr lang="ru-RU"/>
        </a:p>
      </dgm:t>
    </dgm:pt>
    <dgm:pt modelId="{B344915C-1526-412D-8EAB-A594E48A8FC2}">
      <dgm:prSet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КОМИССИЯ</a:t>
          </a:r>
          <a:endParaRPr lang="ru-RU" sz="2000" dirty="0">
            <a:solidFill>
              <a:schemeClr val="tx1"/>
            </a:solidFill>
          </a:endParaRPr>
        </a:p>
      </dgm:t>
    </dgm:pt>
    <dgm:pt modelId="{6225219B-C542-4329-84B5-B8F633996748}" type="parTrans" cxnId="{5F1DE765-C806-4AFE-8359-27611068B623}">
      <dgm:prSet/>
      <dgm:spPr/>
      <dgm:t>
        <a:bodyPr/>
        <a:lstStyle/>
        <a:p>
          <a:endParaRPr lang="ru-RU"/>
        </a:p>
      </dgm:t>
    </dgm:pt>
    <dgm:pt modelId="{91593934-9DA5-4979-9B34-CD1ADB411CEA}" type="sibTrans" cxnId="{5F1DE765-C806-4AFE-8359-27611068B623}">
      <dgm:prSet/>
      <dgm:spPr/>
      <dgm:t>
        <a:bodyPr/>
        <a:lstStyle/>
        <a:p>
          <a:endParaRPr lang="ru-RU"/>
        </a:p>
      </dgm:t>
    </dgm:pt>
    <dgm:pt modelId="{5A4B6AE1-655F-43D6-9FA4-B550B3E28D65}">
      <dgm:prSet custT="1"/>
      <dgm:spPr/>
      <dgm:t>
        <a:bodyPr/>
        <a:lstStyle/>
        <a:p>
          <a:r>
            <a:rPr lang="ru-RU" sz="1800" dirty="0" smtClean="0"/>
            <a:t>Прием заявок </a:t>
          </a:r>
          <a:endParaRPr lang="ru-RU" sz="1800" dirty="0"/>
        </a:p>
      </dgm:t>
    </dgm:pt>
    <dgm:pt modelId="{DDD34312-2E00-4333-9D68-CE3DE8520765}" type="parTrans" cxnId="{F73B08CE-5D55-44BB-BF72-665D48B251EA}">
      <dgm:prSet/>
      <dgm:spPr/>
      <dgm:t>
        <a:bodyPr/>
        <a:lstStyle/>
        <a:p>
          <a:endParaRPr lang="ru-RU"/>
        </a:p>
      </dgm:t>
    </dgm:pt>
    <dgm:pt modelId="{7817099E-7AF7-4614-B347-BB2FED22F4D7}" type="sibTrans" cxnId="{F73B08CE-5D55-44BB-BF72-665D48B251EA}">
      <dgm:prSet/>
      <dgm:spPr/>
      <dgm:t>
        <a:bodyPr/>
        <a:lstStyle/>
        <a:p>
          <a:endParaRPr lang="ru-RU"/>
        </a:p>
      </dgm:t>
    </dgm:pt>
    <dgm:pt modelId="{A4F7C986-E012-4651-9B49-324C72244F33}">
      <dgm:prSet custT="1"/>
      <dgm:spPr/>
      <dgm:t>
        <a:bodyPr/>
        <a:lstStyle/>
        <a:p>
          <a:r>
            <a:rPr lang="ru-RU" sz="1800" dirty="0" smtClean="0"/>
            <a:t>Заседание муниципальной комиссии </a:t>
          </a:r>
          <a:endParaRPr lang="ru-RU" sz="1800" dirty="0"/>
        </a:p>
      </dgm:t>
    </dgm:pt>
    <dgm:pt modelId="{B392EE6D-0D0F-4E63-A355-12F96BF272CA}" type="parTrans" cxnId="{D68A425A-7BE1-4143-B2A1-65C87928B130}">
      <dgm:prSet/>
      <dgm:spPr/>
      <dgm:t>
        <a:bodyPr/>
        <a:lstStyle/>
        <a:p>
          <a:endParaRPr lang="ru-RU"/>
        </a:p>
      </dgm:t>
    </dgm:pt>
    <dgm:pt modelId="{B7378A9B-DE4F-4D74-8A7A-18D536E55517}" type="sibTrans" cxnId="{D68A425A-7BE1-4143-B2A1-65C87928B130}">
      <dgm:prSet/>
      <dgm:spPr/>
      <dgm:t>
        <a:bodyPr/>
        <a:lstStyle/>
        <a:p>
          <a:endParaRPr lang="ru-RU"/>
        </a:p>
      </dgm:t>
    </dgm:pt>
    <dgm:pt modelId="{582375D6-A49F-4D89-8EF0-EB4C03B8468E}" type="pres">
      <dgm:prSet presAssocID="{36BA00AB-8925-4C23-A893-92D3C707D58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D4B32F-8949-4C90-8CC2-AD5C8D989D23}" type="pres">
      <dgm:prSet presAssocID="{B36E9BB0-F0C0-45E2-B7D4-F06E5450A9C3}" presName="composite" presStyleCnt="0"/>
      <dgm:spPr/>
    </dgm:pt>
    <dgm:pt modelId="{66981764-945F-4DF9-9D75-887538F6DF05}" type="pres">
      <dgm:prSet presAssocID="{B36E9BB0-F0C0-45E2-B7D4-F06E5450A9C3}" presName="parentText" presStyleLbl="alignNode1" presStyleIdx="0" presStyleCnt="4" custScaleX="1300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212C71-3415-485D-BA51-34FC24EE6373}" type="pres">
      <dgm:prSet presAssocID="{B36E9BB0-F0C0-45E2-B7D4-F06E5450A9C3}" presName="descendantText" presStyleLbl="alignAcc1" presStyleIdx="0" presStyleCnt="4" custScaleX="90706" custScaleY="100000" custLinFactNeighborX="-1670" custLinFactNeighborY="88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4E2B9B-7CF9-41A6-976D-7F9DBE58731D}" type="pres">
      <dgm:prSet presAssocID="{51671DCB-E56B-477B-9E6E-8D64C8D4444F}" presName="sp" presStyleCnt="0"/>
      <dgm:spPr/>
    </dgm:pt>
    <dgm:pt modelId="{B7D258DB-323A-41AE-9A71-4D64197789E5}" type="pres">
      <dgm:prSet presAssocID="{A40B8C22-E8E8-427C-AAE5-0F95D09431EC}" presName="composite" presStyleCnt="0"/>
      <dgm:spPr/>
    </dgm:pt>
    <dgm:pt modelId="{B2E6A491-67D5-4425-AB10-DD2FD83676FE}" type="pres">
      <dgm:prSet presAssocID="{A40B8C22-E8E8-427C-AAE5-0F95D09431EC}" presName="parentText" presStyleLbl="alignNode1" presStyleIdx="1" presStyleCnt="4" custScaleX="1300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DAF6AC-D639-4CAD-9F32-17FC533DEBC0}" type="pres">
      <dgm:prSet presAssocID="{A40B8C22-E8E8-427C-AAE5-0F95D09431EC}" presName="descendantText" presStyleLbl="alignAcc1" presStyleIdx="1" presStyleCnt="4" custScaleX="95160" custScaleY="108679" custLinFactNeighborX="-500" custLinFactNeighborY="145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1FD6F-23CE-408E-9AFF-77C294F61241}" type="pres">
      <dgm:prSet presAssocID="{E331C480-1D3F-42DC-95FE-34C9C2C1ABFE}" presName="sp" presStyleCnt="0"/>
      <dgm:spPr/>
    </dgm:pt>
    <dgm:pt modelId="{D46D170C-CDDA-494A-BCB6-63FCFBDBF8F1}" type="pres">
      <dgm:prSet presAssocID="{A4B48E74-5A68-4EA7-A5F6-E49AC8A67AD4}" presName="composite" presStyleCnt="0"/>
      <dgm:spPr/>
    </dgm:pt>
    <dgm:pt modelId="{6E5931F7-F1EE-4576-8427-086D9EB8D040}" type="pres">
      <dgm:prSet presAssocID="{A4B48E74-5A68-4EA7-A5F6-E49AC8A67AD4}" presName="parentText" presStyleLbl="alignNode1" presStyleIdx="2" presStyleCnt="4" custScaleX="1490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0BA888-12F3-44DB-A602-05BC20FB08B9}" type="pres">
      <dgm:prSet presAssocID="{A4B48E74-5A68-4EA7-A5F6-E49AC8A67AD4}" presName="descendantText" presStyleLbl="alignAcc1" presStyleIdx="2" presStyleCnt="4" custScaleX="98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98EE77-B3C8-4E4A-872B-0C43C846457C}" type="pres">
      <dgm:prSet presAssocID="{011F390E-F38C-4320-8834-0D90DB55237F}" presName="sp" presStyleCnt="0"/>
      <dgm:spPr/>
    </dgm:pt>
    <dgm:pt modelId="{86C50479-C438-4406-9447-BDDB4C083AF7}" type="pres">
      <dgm:prSet presAssocID="{B344915C-1526-412D-8EAB-A594E48A8FC2}" presName="composite" presStyleCnt="0"/>
      <dgm:spPr/>
    </dgm:pt>
    <dgm:pt modelId="{B17431F6-5585-479E-999A-592DE386E004}" type="pres">
      <dgm:prSet presAssocID="{B344915C-1526-412D-8EAB-A594E48A8FC2}" presName="parentText" presStyleLbl="alignNode1" presStyleIdx="3" presStyleCnt="4" custScaleX="143019" custScaleY="9752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4A5EAC-07EC-4495-A3DF-1A6368A9C9E0}" type="pres">
      <dgm:prSet presAssocID="{B344915C-1526-412D-8EAB-A594E48A8FC2}" presName="descendantText" presStyleLbl="alignAcc1" presStyleIdx="3" presStyleCnt="4" custScaleX="968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94BCD1-3819-459D-B782-B32CCD075750}" srcId="{36BA00AB-8925-4C23-A893-92D3C707D58A}" destId="{B36E9BB0-F0C0-45E2-B7D4-F06E5450A9C3}" srcOrd="0" destOrd="0" parTransId="{C96DCE6D-EEB5-41EB-9173-A16A64FAD3B9}" sibTransId="{51671DCB-E56B-477B-9E6E-8D64C8D4444F}"/>
    <dgm:cxn modelId="{322A71F4-604C-4569-A976-01F467A3194A}" type="presOf" srcId="{B36E9BB0-F0C0-45E2-B7D4-F06E5450A9C3}" destId="{66981764-945F-4DF9-9D75-887538F6DF05}" srcOrd="0" destOrd="0" presId="urn:microsoft.com/office/officeart/2005/8/layout/chevron2"/>
    <dgm:cxn modelId="{D68A425A-7BE1-4143-B2A1-65C87928B130}" srcId="{B344915C-1526-412D-8EAB-A594E48A8FC2}" destId="{A4F7C986-E012-4651-9B49-324C72244F33}" srcOrd="1" destOrd="0" parTransId="{B392EE6D-0D0F-4E63-A355-12F96BF272CA}" sibTransId="{B7378A9B-DE4F-4D74-8A7A-18D536E55517}"/>
    <dgm:cxn modelId="{F5A060E1-269D-488E-AA8E-29DCA67133D6}" srcId="{36BA00AB-8925-4C23-A893-92D3C707D58A}" destId="{A4B48E74-5A68-4EA7-A5F6-E49AC8A67AD4}" srcOrd="2" destOrd="0" parTransId="{AF275C57-53F9-45EC-9C6C-FF3DDD51DE85}" sibTransId="{011F390E-F38C-4320-8834-0D90DB55237F}"/>
    <dgm:cxn modelId="{3B4B7ED7-E4C6-4120-8688-EF10284E660B}" type="presOf" srcId="{A4F7C986-E012-4651-9B49-324C72244F33}" destId="{B44A5EAC-07EC-4495-A3DF-1A6368A9C9E0}" srcOrd="0" destOrd="1" presId="urn:microsoft.com/office/officeart/2005/8/layout/chevron2"/>
    <dgm:cxn modelId="{11FD1F8E-13CF-4C7D-B064-84BF73F141DD}" type="presOf" srcId="{A4B48E74-5A68-4EA7-A5F6-E49AC8A67AD4}" destId="{6E5931F7-F1EE-4576-8427-086D9EB8D040}" srcOrd="0" destOrd="0" presId="urn:microsoft.com/office/officeart/2005/8/layout/chevron2"/>
    <dgm:cxn modelId="{B705233F-90B7-460D-82F7-D9628E311381}" type="presOf" srcId="{5A4B6AE1-655F-43D6-9FA4-B550B3E28D65}" destId="{B44A5EAC-07EC-4495-A3DF-1A6368A9C9E0}" srcOrd="0" destOrd="0" presId="urn:microsoft.com/office/officeart/2005/8/layout/chevron2"/>
    <dgm:cxn modelId="{AD040D74-AC27-4BBB-B18F-F084955C998A}" type="presOf" srcId="{36BA00AB-8925-4C23-A893-92D3C707D58A}" destId="{582375D6-A49F-4D89-8EF0-EB4C03B8468E}" srcOrd="0" destOrd="0" presId="urn:microsoft.com/office/officeart/2005/8/layout/chevron2"/>
    <dgm:cxn modelId="{BF6BBBF1-20BF-4C90-9CE9-9D82A0992EAC}" srcId="{36BA00AB-8925-4C23-A893-92D3C707D58A}" destId="{A40B8C22-E8E8-427C-AAE5-0F95D09431EC}" srcOrd="1" destOrd="0" parTransId="{22D9329E-F3F3-461B-A8B3-050853F4B6FF}" sibTransId="{E331C480-1D3F-42DC-95FE-34C9C2C1ABFE}"/>
    <dgm:cxn modelId="{BA0012A5-D51B-41E1-912D-77FACCDBD4F2}" srcId="{A4B48E74-5A68-4EA7-A5F6-E49AC8A67AD4}" destId="{3B54235B-2839-435E-814B-1B830FCF7474}" srcOrd="0" destOrd="0" parTransId="{6E1A26A1-F7F7-435A-867B-095457FCA12C}" sibTransId="{C2024A2F-91BD-4492-AF4A-F29DBA11F606}"/>
    <dgm:cxn modelId="{052CC8F0-A18B-434F-BC09-2A9E75DB1E50}" type="presOf" srcId="{B344915C-1526-412D-8EAB-A594E48A8FC2}" destId="{B17431F6-5585-479E-999A-592DE386E004}" srcOrd="0" destOrd="0" presId="urn:microsoft.com/office/officeart/2005/8/layout/chevron2"/>
    <dgm:cxn modelId="{0ADBA6CC-E07D-49C5-89C2-7D4E703A71C5}" type="presOf" srcId="{A40B8C22-E8E8-427C-AAE5-0F95D09431EC}" destId="{B2E6A491-67D5-4425-AB10-DD2FD83676FE}" srcOrd="0" destOrd="0" presId="urn:microsoft.com/office/officeart/2005/8/layout/chevron2"/>
    <dgm:cxn modelId="{90C350D3-FB76-4003-8D3F-9F369C9A1085}" type="presOf" srcId="{815B28DD-738B-4523-858C-1F4471A50CCD}" destId="{D8DAF6AC-D639-4CAD-9F32-17FC533DEBC0}" srcOrd="0" destOrd="0" presId="urn:microsoft.com/office/officeart/2005/8/layout/chevron2"/>
    <dgm:cxn modelId="{FBC25E9C-6498-4916-95D0-4B65EE69DE7F}" type="presOf" srcId="{2231CC5C-F007-464C-B6A0-2272C262D135}" destId="{0E212C71-3415-485D-BA51-34FC24EE6373}" srcOrd="0" destOrd="0" presId="urn:microsoft.com/office/officeart/2005/8/layout/chevron2"/>
    <dgm:cxn modelId="{5F1DE765-C806-4AFE-8359-27611068B623}" srcId="{36BA00AB-8925-4C23-A893-92D3C707D58A}" destId="{B344915C-1526-412D-8EAB-A594E48A8FC2}" srcOrd="3" destOrd="0" parTransId="{6225219B-C542-4329-84B5-B8F633996748}" sibTransId="{91593934-9DA5-4979-9B34-CD1ADB411CEA}"/>
    <dgm:cxn modelId="{85220DFF-363B-4F6F-8E8E-2DB00841F701}" srcId="{B36E9BB0-F0C0-45E2-B7D4-F06E5450A9C3}" destId="{2231CC5C-F007-464C-B6A0-2272C262D135}" srcOrd="0" destOrd="0" parTransId="{8515F410-7789-474E-8F23-56847D26157A}" sibTransId="{8BFD0EAE-ABFE-4AEC-870C-7CE706775BC2}"/>
    <dgm:cxn modelId="{2B26B9CF-B7E4-4B92-AC59-B4613E2E1DE2}" type="presOf" srcId="{3B54235B-2839-435E-814B-1B830FCF7474}" destId="{3D0BA888-12F3-44DB-A602-05BC20FB08B9}" srcOrd="0" destOrd="0" presId="urn:microsoft.com/office/officeart/2005/8/layout/chevron2"/>
    <dgm:cxn modelId="{C2794044-A9B5-4832-A6A2-2161259897FC}" srcId="{A40B8C22-E8E8-427C-AAE5-0F95D09431EC}" destId="{815B28DD-738B-4523-858C-1F4471A50CCD}" srcOrd="0" destOrd="0" parTransId="{3D005610-4618-405D-827A-77C7CEDB80DA}" sibTransId="{51622815-AFF4-49C8-920F-510C4499E30E}"/>
    <dgm:cxn modelId="{F73B08CE-5D55-44BB-BF72-665D48B251EA}" srcId="{B344915C-1526-412D-8EAB-A594E48A8FC2}" destId="{5A4B6AE1-655F-43D6-9FA4-B550B3E28D65}" srcOrd="0" destOrd="0" parTransId="{DDD34312-2E00-4333-9D68-CE3DE8520765}" sibTransId="{7817099E-7AF7-4614-B347-BB2FED22F4D7}"/>
    <dgm:cxn modelId="{5056FFD4-27C5-42D5-B88F-BCEE1CEABD9D}" type="presParOf" srcId="{582375D6-A49F-4D89-8EF0-EB4C03B8468E}" destId="{D5D4B32F-8949-4C90-8CC2-AD5C8D989D23}" srcOrd="0" destOrd="0" presId="urn:microsoft.com/office/officeart/2005/8/layout/chevron2"/>
    <dgm:cxn modelId="{6A38EF12-2C3D-49D1-80B5-AA5A4B6406B8}" type="presParOf" srcId="{D5D4B32F-8949-4C90-8CC2-AD5C8D989D23}" destId="{66981764-945F-4DF9-9D75-887538F6DF05}" srcOrd="0" destOrd="0" presId="urn:microsoft.com/office/officeart/2005/8/layout/chevron2"/>
    <dgm:cxn modelId="{EB3984B4-A18C-47DC-A194-1A6CCB5666C8}" type="presParOf" srcId="{D5D4B32F-8949-4C90-8CC2-AD5C8D989D23}" destId="{0E212C71-3415-485D-BA51-34FC24EE6373}" srcOrd="1" destOrd="0" presId="urn:microsoft.com/office/officeart/2005/8/layout/chevron2"/>
    <dgm:cxn modelId="{67AA4824-4530-4869-9C15-9C5A9E90806A}" type="presParOf" srcId="{582375D6-A49F-4D89-8EF0-EB4C03B8468E}" destId="{C24E2B9B-7CF9-41A6-976D-7F9DBE58731D}" srcOrd="1" destOrd="0" presId="urn:microsoft.com/office/officeart/2005/8/layout/chevron2"/>
    <dgm:cxn modelId="{ED0D9AE6-B2D1-48CA-8EF5-F8B803AED220}" type="presParOf" srcId="{582375D6-A49F-4D89-8EF0-EB4C03B8468E}" destId="{B7D258DB-323A-41AE-9A71-4D64197789E5}" srcOrd="2" destOrd="0" presId="urn:microsoft.com/office/officeart/2005/8/layout/chevron2"/>
    <dgm:cxn modelId="{1DBE066B-1E56-40E3-A8C9-F0F61E178BFE}" type="presParOf" srcId="{B7D258DB-323A-41AE-9A71-4D64197789E5}" destId="{B2E6A491-67D5-4425-AB10-DD2FD83676FE}" srcOrd="0" destOrd="0" presId="urn:microsoft.com/office/officeart/2005/8/layout/chevron2"/>
    <dgm:cxn modelId="{902C6D7C-5BF5-4B68-AC63-F24BC88E0C8B}" type="presParOf" srcId="{B7D258DB-323A-41AE-9A71-4D64197789E5}" destId="{D8DAF6AC-D639-4CAD-9F32-17FC533DEBC0}" srcOrd="1" destOrd="0" presId="urn:microsoft.com/office/officeart/2005/8/layout/chevron2"/>
    <dgm:cxn modelId="{AE5EDF81-8F68-40E3-A82E-ACB21E5A9A3A}" type="presParOf" srcId="{582375D6-A49F-4D89-8EF0-EB4C03B8468E}" destId="{CE91FD6F-23CE-408E-9AFF-77C294F61241}" srcOrd="3" destOrd="0" presId="urn:microsoft.com/office/officeart/2005/8/layout/chevron2"/>
    <dgm:cxn modelId="{25CD94D2-C149-49F4-8757-B047E42262EF}" type="presParOf" srcId="{582375D6-A49F-4D89-8EF0-EB4C03B8468E}" destId="{D46D170C-CDDA-494A-BCB6-63FCFBDBF8F1}" srcOrd="4" destOrd="0" presId="urn:microsoft.com/office/officeart/2005/8/layout/chevron2"/>
    <dgm:cxn modelId="{9A01540F-ECC0-42B3-A020-5C90D0B08B5C}" type="presParOf" srcId="{D46D170C-CDDA-494A-BCB6-63FCFBDBF8F1}" destId="{6E5931F7-F1EE-4576-8427-086D9EB8D040}" srcOrd="0" destOrd="0" presId="urn:microsoft.com/office/officeart/2005/8/layout/chevron2"/>
    <dgm:cxn modelId="{9F0399AA-C62E-4C97-948B-BC286FF2B245}" type="presParOf" srcId="{D46D170C-CDDA-494A-BCB6-63FCFBDBF8F1}" destId="{3D0BA888-12F3-44DB-A602-05BC20FB08B9}" srcOrd="1" destOrd="0" presId="urn:microsoft.com/office/officeart/2005/8/layout/chevron2"/>
    <dgm:cxn modelId="{25F91F5C-B4A2-4D62-88DD-716A1ED1E8E8}" type="presParOf" srcId="{582375D6-A49F-4D89-8EF0-EB4C03B8468E}" destId="{6598EE77-B3C8-4E4A-872B-0C43C846457C}" srcOrd="5" destOrd="0" presId="urn:microsoft.com/office/officeart/2005/8/layout/chevron2"/>
    <dgm:cxn modelId="{D95F2AAB-0F1E-45A4-B863-3364D5177B56}" type="presParOf" srcId="{582375D6-A49F-4D89-8EF0-EB4C03B8468E}" destId="{86C50479-C438-4406-9447-BDDB4C083AF7}" srcOrd="6" destOrd="0" presId="urn:microsoft.com/office/officeart/2005/8/layout/chevron2"/>
    <dgm:cxn modelId="{50A1F356-4C1F-4DE7-92BD-EFEB26F458A8}" type="presParOf" srcId="{86C50479-C438-4406-9447-BDDB4C083AF7}" destId="{B17431F6-5585-479E-999A-592DE386E004}" srcOrd="0" destOrd="0" presId="urn:microsoft.com/office/officeart/2005/8/layout/chevron2"/>
    <dgm:cxn modelId="{AD0CFAA1-2CB7-4619-81EC-AF039F8A671C}" type="presParOf" srcId="{86C50479-C438-4406-9447-BDDB4C083AF7}" destId="{B44A5EAC-07EC-4495-A3DF-1A6368A9C9E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DFB6C2-E22E-4034-A095-E441277A6356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92A06F6A-BCDD-48C7-983E-D483696276BE}">
      <dgm:prSet phldrT="[Текст]" custT="1"/>
      <dgm:spPr>
        <a:solidFill>
          <a:srgbClr val="E59074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Субсидии</a:t>
          </a:r>
        </a:p>
        <a:p>
          <a:r>
            <a:rPr lang="ru-RU" sz="2000" dirty="0" smtClean="0">
              <a:solidFill>
                <a:schemeClr val="tx1"/>
              </a:solidFill>
            </a:rPr>
            <a:t>На сумму </a:t>
          </a:r>
        </a:p>
        <a:p>
          <a:r>
            <a:rPr lang="ru-RU" sz="2000" dirty="0" smtClean="0">
              <a:solidFill>
                <a:schemeClr val="tx1"/>
              </a:solidFill>
            </a:rPr>
            <a:t>10747367,63 рублей</a:t>
          </a:r>
          <a:endParaRPr lang="ru-RU" sz="2000" dirty="0">
            <a:solidFill>
              <a:schemeClr val="tx1"/>
            </a:solidFill>
          </a:endParaRPr>
        </a:p>
      </dgm:t>
    </dgm:pt>
    <dgm:pt modelId="{AF6C0FFF-A711-450A-A27A-7A8CE5EDECD0}" type="parTrans" cxnId="{8A90ECAD-0272-4C88-AF58-B718F946A21A}">
      <dgm:prSet/>
      <dgm:spPr/>
      <dgm:t>
        <a:bodyPr/>
        <a:lstStyle/>
        <a:p>
          <a:endParaRPr lang="ru-RU"/>
        </a:p>
      </dgm:t>
    </dgm:pt>
    <dgm:pt modelId="{465A67E5-C191-442E-A2F0-FA51317267EE}" type="sibTrans" cxnId="{8A90ECAD-0272-4C88-AF58-B718F946A21A}">
      <dgm:prSet/>
      <dgm:spPr/>
      <dgm:t>
        <a:bodyPr/>
        <a:lstStyle/>
        <a:p>
          <a:endParaRPr lang="ru-RU"/>
        </a:p>
      </dgm:t>
    </dgm:pt>
    <dgm:pt modelId="{CEB6FA3F-6C6F-44C1-BFCC-4194F3690E8B}">
      <dgm:prSet phldrT="[Текст]" custT="1"/>
      <dgm:spPr>
        <a:solidFill>
          <a:srgbClr val="E59074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Инициативные платежи на сумму  1204609,00 рублей</a:t>
          </a:r>
          <a:endParaRPr lang="ru-RU" sz="2000" dirty="0">
            <a:solidFill>
              <a:schemeClr val="tx1"/>
            </a:solidFill>
          </a:endParaRPr>
        </a:p>
      </dgm:t>
    </dgm:pt>
    <dgm:pt modelId="{04EBB1F1-FE6D-4873-9265-2946998F3930}" type="parTrans" cxnId="{F3110FB6-000E-4177-A3B1-53B5C2742775}">
      <dgm:prSet/>
      <dgm:spPr/>
      <dgm:t>
        <a:bodyPr/>
        <a:lstStyle/>
        <a:p>
          <a:endParaRPr lang="ru-RU"/>
        </a:p>
      </dgm:t>
    </dgm:pt>
    <dgm:pt modelId="{2FC19023-CF0A-41C0-A82E-F1AACB3C4B8B}" type="sibTrans" cxnId="{F3110FB6-000E-4177-A3B1-53B5C2742775}">
      <dgm:prSet/>
      <dgm:spPr/>
      <dgm:t>
        <a:bodyPr/>
        <a:lstStyle/>
        <a:p>
          <a:endParaRPr lang="ru-RU"/>
        </a:p>
      </dgm:t>
    </dgm:pt>
    <dgm:pt modelId="{FD6700C7-3A10-4C42-A375-EF4D93045BB7}">
      <dgm:prSet phldrT="[Текст]"/>
      <dgm:spPr>
        <a:solidFill>
          <a:srgbClr val="E59074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15 проектов на сумму </a:t>
          </a:r>
        </a:p>
        <a:p>
          <a:r>
            <a:rPr lang="ru-RU" dirty="0" smtClean="0">
              <a:solidFill>
                <a:schemeClr val="tx1"/>
              </a:solidFill>
            </a:rPr>
            <a:t>11951976,63 рублей</a:t>
          </a:r>
          <a:endParaRPr lang="ru-RU" dirty="0">
            <a:solidFill>
              <a:schemeClr val="tx1"/>
            </a:solidFill>
          </a:endParaRPr>
        </a:p>
      </dgm:t>
    </dgm:pt>
    <dgm:pt modelId="{37F9FDCB-0546-4AC7-8142-9E68A83D65AC}" type="parTrans" cxnId="{1282B043-9E88-4593-97F4-E504E6C6F75A}">
      <dgm:prSet/>
      <dgm:spPr/>
      <dgm:t>
        <a:bodyPr/>
        <a:lstStyle/>
        <a:p>
          <a:endParaRPr lang="ru-RU"/>
        </a:p>
      </dgm:t>
    </dgm:pt>
    <dgm:pt modelId="{4F7A8B44-7A10-41D6-9C28-D2EB84BE6968}" type="sibTrans" cxnId="{1282B043-9E88-4593-97F4-E504E6C6F75A}">
      <dgm:prSet/>
      <dgm:spPr/>
      <dgm:t>
        <a:bodyPr/>
        <a:lstStyle/>
        <a:p>
          <a:endParaRPr lang="ru-RU"/>
        </a:p>
      </dgm:t>
    </dgm:pt>
    <dgm:pt modelId="{1BDFF38C-1802-4516-A8C6-32CFFE893AD3}" type="pres">
      <dgm:prSet presAssocID="{E5DFB6C2-E22E-4034-A095-E441277A6356}" presName="Name0" presStyleCnt="0">
        <dgm:presLayoutVars>
          <dgm:dir/>
          <dgm:resizeHandles val="exact"/>
        </dgm:presLayoutVars>
      </dgm:prSet>
      <dgm:spPr/>
    </dgm:pt>
    <dgm:pt modelId="{56503C3C-9651-43B5-874E-9FB3C6CB1902}" type="pres">
      <dgm:prSet presAssocID="{E5DFB6C2-E22E-4034-A095-E441277A6356}" presName="vNodes" presStyleCnt="0"/>
      <dgm:spPr/>
    </dgm:pt>
    <dgm:pt modelId="{E49BDF78-BC23-4F26-8B02-A2DF405168E6}" type="pres">
      <dgm:prSet presAssocID="{92A06F6A-BCDD-48C7-983E-D483696276BE}" presName="node" presStyleLbl="node1" presStyleIdx="0" presStyleCnt="3" custScaleX="1290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1923D-9550-4C7B-A4C9-5B8893395AC4}" type="pres">
      <dgm:prSet presAssocID="{465A67E5-C191-442E-A2F0-FA51317267EE}" presName="spacerT" presStyleCnt="0"/>
      <dgm:spPr/>
    </dgm:pt>
    <dgm:pt modelId="{87648E0E-0A24-4AED-B513-E7B23A205B00}" type="pres">
      <dgm:prSet presAssocID="{465A67E5-C191-442E-A2F0-FA51317267E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09794B82-F5F0-41C6-9C7D-149EA7F9BD6F}" type="pres">
      <dgm:prSet presAssocID="{465A67E5-C191-442E-A2F0-FA51317267EE}" presName="spacerB" presStyleCnt="0"/>
      <dgm:spPr/>
    </dgm:pt>
    <dgm:pt modelId="{AAC63841-2268-4A3C-91EE-F832C8E94D56}" type="pres">
      <dgm:prSet presAssocID="{CEB6FA3F-6C6F-44C1-BFCC-4194F3690E8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8BF00E-9963-4B7F-8A14-2F8785CB10FC}" type="pres">
      <dgm:prSet presAssocID="{E5DFB6C2-E22E-4034-A095-E441277A6356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A13340B7-DDB6-4858-B215-5B5349D9A8ED}" type="pres">
      <dgm:prSet presAssocID="{E5DFB6C2-E22E-4034-A095-E441277A6356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3DFE690A-6A83-410A-BDB6-BC085EE77E32}" type="pres">
      <dgm:prSet presAssocID="{E5DFB6C2-E22E-4034-A095-E441277A6356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202100-86A1-4296-9F0F-B31874791913}" type="presOf" srcId="{2FC19023-CF0A-41C0-A82E-F1AACB3C4B8B}" destId="{A13340B7-DDB6-4858-B215-5B5349D9A8ED}" srcOrd="1" destOrd="0" presId="urn:microsoft.com/office/officeart/2005/8/layout/equation2"/>
    <dgm:cxn modelId="{0820659C-2091-4F83-A0A8-7B0C0E6E9348}" type="presOf" srcId="{2FC19023-CF0A-41C0-A82E-F1AACB3C4B8B}" destId="{9F8BF00E-9963-4B7F-8A14-2F8785CB10FC}" srcOrd="0" destOrd="0" presId="urn:microsoft.com/office/officeart/2005/8/layout/equation2"/>
    <dgm:cxn modelId="{ABA7A5FB-BE3A-4B62-A6A4-EB3EF3F37700}" type="presOf" srcId="{FD6700C7-3A10-4C42-A375-EF4D93045BB7}" destId="{3DFE690A-6A83-410A-BDB6-BC085EE77E32}" srcOrd="0" destOrd="0" presId="urn:microsoft.com/office/officeart/2005/8/layout/equation2"/>
    <dgm:cxn modelId="{1282B043-9E88-4593-97F4-E504E6C6F75A}" srcId="{E5DFB6C2-E22E-4034-A095-E441277A6356}" destId="{FD6700C7-3A10-4C42-A375-EF4D93045BB7}" srcOrd="2" destOrd="0" parTransId="{37F9FDCB-0546-4AC7-8142-9E68A83D65AC}" sibTransId="{4F7A8B44-7A10-41D6-9C28-D2EB84BE6968}"/>
    <dgm:cxn modelId="{F6300D14-443E-481C-9D73-EC968EE5351B}" type="presOf" srcId="{92A06F6A-BCDD-48C7-983E-D483696276BE}" destId="{E49BDF78-BC23-4F26-8B02-A2DF405168E6}" srcOrd="0" destOrd="0" presId="urn:microsoft.com/office/officeart/2005/8/layout/equation2"/>
    <dgm:cxn modelId="{8A90ECAD-0272-4C88-AF58-B718F946A21A}" srcId="{E5DFB6C2-E22E-4034-A095-E441277A6356}" destId="{92A06F6A-BCDD-48C7-983E-D483696276BE}" srcOrd="0" destOrd="0" parTransId="{AF6C0FFF-A711-450A-A27A-7A8CE5EDECD0}" sibTransId="{465A67E5-C191-442E-A2F0-FA51317267EE}"/>
    <dgm:cxn modelId="{90C68A46-BF7F-44AA-902A-354C7119B9AD}" type="presOf" srcId="{CEB6FA3F-6C6F-44C1-BFCC-4194F3690E8B}" destId="{AAC63841-2268-4A3C-91EE-F832C8E94D56}" srcOrd="0" destOrd="0" presId="urn:microsoft.com/office/officeart/2005/8/layout/equation2"/>
    <dgm:cxn modelId="{927A3C79-A8D6-4265-A82A-AF0F563D641B}" type="presOf" srcId="{465A67E5-C191-442E-A2F0-FA51317267EE}" destId="{87648E0E-0A24-4AED-B513-E7B23A205B00}" srcOrd="0" destOrd="0" presId="urn:microsoft.com/office/officeart/2005/8/layout/equation2"/>
    <dgm:cxn modelId="{F3110FB6-000E-4177-A3B1-53B5C2742775}" srcId="{E5DFB6C2-E22E-4034-A095-E441277A6356}" destId="{CEB6FA3F-6C6F-44C1-BFCC-4194F3690E8B}" srcOrd="1" destOrd="0" parTransId="{04EBB1F1-FE6D-4873-9265-2946998F3930}" sibTransId="{2FC19023-CF0A-41C0-A82E-F1AACB3C4B8B}"/>
    <dgm:cxn modelId="{107F201C-E10F-49D2-B124-A39D046644E0}" type="presOf" srcId="{E5DFB6C2-E22E-4034-A095-E441277A6356}" destId="{1BDFF38C-1802-4516-A8C6-32CFFE893AD3}" srcOrd="0" destOrd="0" presId="urn:microsoft.com/office/officeart/2005/8/layout/equation2"/>
    <dgm:cxn modelId="{9C25083A-8042-4316-86F3-F2110FA980B8}" type="presParOf" srcId="{1BDFF38C-1802-4516-A8C6-32CFFE893AD3}" destId="{56503C3C-9651-43B5-874E-9FB3C6CB1902}" srcOrd="0" destOrd="0" presId="urn:microsoft.com/office/officeart/2005/8/layout/equation2"/>
    <dgm:cxn modelId="{837631AC-657B-402B-B19D-C390EB3A1CC1}" type="presParOf" srcId="{56503C3C-9651-43B5-874E-9FB3C6CB1902}" destId="{E49BDF78-BC23-4F26-8B02-A2DF405168E6}" srcOrd="0" destOrd="0" presId="urn:microsoft.com/office/officeart/2005/8/layout/equation2"/>
    <dgm:cxn modelId="{598C8A65-A7AF-4145-860C-C04B9A388549}" type="presParOf" srcId="{56503C3C-9651-43B5-874E-9FB3C6CB1902}" destId="{7861923D-9550-4C7B-A4C9-5B8893395AC4}" srcOrd="1" destOrd="0" presId="urn:microsoft.com/office/officeart/2005/8/layout/equation2"/>
    <dgm:cxn modelId="{B2AAC5B5-EEB4-46E1-8338-0EDBF8051CF6}" type="presParOf" srcId="{56503C3C-9651-43B5-874E-9FB3C6CB1902}" destId="{87648E0E-0A24-4AED-B513-E7B23A205B00}" srcOrd="2" destOrd="0" presId="urn:microsoft.com/office/officeart/2005/8/layout/equation2"/>
    <dgm:cxn modelId="{0A8F96B1-2DE8-4C33-ABED-AAA70CAFB7BE}" type="presParOf" srcId="{56503C3C-9651-43B5-874E-9FB3C6CB1902}" destId="{09794B82-F5F0-41C6-9C7D-149EA7F9BD6F}" srcOrd="3" destOrd="0" presId="urn:microsoft.com/office/officeart/2005/8/layout/equation2"/>
    <dgm:cxn modelId="{C7732956-07C7-42B8-B320-B3DEC8B744CF}" type="presParOf" srcId="{56503C3C-9651-43B5-874E-9FB3C6CB1902}" destId="{AAC63841-2268-4A3C-91EE-F832C8E94D56}" srcOrd="4" destOrd="0" presId="urn:microsoft.com/office/officeart/2005/8/layout/equation2"/>
    <dgm:cxn modelId="{F9B9F88A-F669-4FF1-A568-5277D9DBD977}" type="presParOf" srcId="{1BDFF38C-1802-4516-A8C6-32CFFE893AD3}" destId="{9F8BF00E-9963-4B7F-8A14-2F8785CB10FC}" srcOrd="1" destOrd="0" presId="urn:microsoft.com/office/officeart/2005/8/layout/equation2"/>
    <dgm:cxn modelId="{D2F351B7-AD53-4526-99E0-89066884C147}" type="presParOf" srcId="{9F8BF00E-9963-4B7F-8A14-2F8785CB10FC}" destId="{A13340B7-DDB6-4858-B215-5B5349D9A8ED}" srcOrd="0" destOrd="0" presId="urn:microsoft.com/office/officeart/2005/8/layout/equation2"/>
    <dgm:cxn modelId="{DB8A5D6D-923A-41F8-94AD-52C5ACA0B239}" type="presParOf" srcId="{1BDFF38C-1802-4516-A8C6-32CFFE893AD3}" destId="{3DFE690A-6A83-410A-BDB6-BC085EE77E32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981764-945F-4DF9-9D75-887538F6DF05}">
      <dsp:nvSpPr>
        <dsp:cNvPr id="0" name=""/>
        <dsp:cNvSpPr/>
      </dsp:nvSpPr>
      <dsp:spPr>
        <a:xfrm rot="5400000">
          <a:off x="-182606" y="343755"/>
          <a:ext cx="1650056" cy="150169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ИЗВЕЩЕНИЕ</a:t>
          </a:r>
          <a:endParaRPr lang="ru-RU" sz="2000" kern="1200" dirty="0">
            <a:solidFill>
              <a:schemeClr val="tx1"/>
            </a:solidFill>
          </a:endParaRPr>
        </a:p>
      </dsp:txBody>
      <dsp:txXfrm rot="-5400000">
        <a:off x="-108423" y="1020417"/>
        <a:ext cx="1501690" cy="148366"/>
      </dsp:txXfrm>
    </dsp:sp>
    <dsp:sp modelId="{0E212C71-3415-485D-BA51-34FC24EE6373}">
      <dsp:nvSpPr>
        <dsp:cNvPr id="0" name=""/>
        <dsp:cNvSpPr/>
      </dsp:nvSpPr>
      <dsp:spPr>
        <a:xfrm rot="5400000">
          <a:off x="3536098" y="-1776113"/>
          <a:ext cx="1072536" cy="53534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Разместили информацию  на сайте администрации, в районной газете «Знамя труда», в социальных сетях</a:t>
          </a:r>
          <a:endParaRPr lang="ru-RU" sz="1800" kern="1200" dirty="0"/>
        </a:p>
      </dsp:txBody>
      <dsp:txXfrm rot="-5400000">
        <a:off x="1395643" y="416699"/>
        <a:ext cx="5301090" cy="967822"/>
      </dsp:txXfrm>
    </dsp:sp>
    <dsp:sp modelId="{B2E6A491-67D5-4425-AB10-DD2FD83676FE}">
      <dsp:nvSpPr>
        <dsp:cNvPr id="0" name=""/>
        <dsp:cNvSpPr/>
      </dsp:nvSpPr>
      <dsp:spPr>
        <a:xfrm rot="5400000">
          <a:off x="-182606" y="1898987"/>
          <a:ext cx="1650056" cy="150169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ПОДГОТОВКА НПА</a:t>
          </a:r>
          <a:endParaRPr lang="ru-RU" sz="2000" kern="1200" dirty="0">
            <a:solidFill>
              <a:schemeClr val="tx1"/>
            </a:solidFill>
          </a:endParaRPr>
        </a:p>
      </dsp:txBody>
      <dsp:txXfrm rot="-5400000">
        <a:off x="-108423" y="2575649"/>
        <a:ext cx="1501690" cy="148366"/>
      </dsp:txXfrm>
    </dsp:sp>
    <dsp:sp modelId="{D8DAF6AC-D639-4CAD-9F32-17FC533DEBC0}">
      <dsp:nvSpPr>
        <dsp:cNvPr id="0" name=""/>
        <dsp:cNvSpPr/>
      </dsp:nvSpPr>
      <dsp:spPr>
        <a:xfrm rot="5400000">
          <a:off x="4502807" y="-1198908"/>
          <a:ext cx="1165622" cy="74314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Разработали пошаговую инструкцию по </a:t>
          </a:r>
          <a:r>
            <a:rPr lang="ru-RU" sz="1800" b="0" kern="1200" dirty="0" smtClean="0"/>
            <a:t>представлению инициативных проектов на конкурс</a:t>
          </a:r>
          <a:endParaRPr lang="ru-RU" sz="1800" kern="1200" dirty="0"/>
        </a:p>
      </dsp:txBody>
      <dsp:txXfrm rot="-5400000">
        <a:off x="1369883" y="1990917"/>
        <a:ext cx="7374570" cy="1051820"/>
      </dsp:txXfrm>
    </dsp:sp>
    <dsp:sp modelId="{6E5931F7-F1EE-4576-8427-086D9EB8D040}">
      <dsp:nvSpPr>
        <dsp:cNvPr id="0" name=""/>
        <dsp:cNvSpPr/>
      </dsp:nvSpPr>
      <dsp:spPr>
        <a:xfrm rot="5400000">
          <a:off x="-72860" y="3297931"/>
          <a:ext cx="1650056" cy="17211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ВСТРЕЧИ</a:t>
          </a:r>
          <a:endParaRPr lang="ru-RU" sz="2000" kern="1200" dirty="0">
            <a:solidFill>
              <a:schemeClr val="tx1"/>
            </a:solidFill>
          </a:endParaRPr>
        </a:p>
      </dsp:txBody>
      <dsp:txXfrm rot="-5400000">
        <a:off x="-108423" y="3333494"/>
        <a:ext cx="1721182" cy="1650056"/>
      </dsp:txXfrm>
    </dsp:sp>
    <dsp:sp modelId="{3D0BA888-12F3-44DB-A602-05BC20FB08B9}">
      <dsp:nvSpPr>
        <dsp:cNvPr id="0" name=""/>
        <dsp:cNvSpPr/>
      </dsp:nvSpPr>
      <dsp:spPr>
        <a:xfrm rot="5400000">
          <a:off x="4698143" y="31262"/>
          <a:ext cx="1072536" cy="76770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Организовали встречи с жителями населенных пунктов</a:t>
          </a:r>
          <a:endParaRPr lang="ru-RU" sz="1800" kern="1200" dirty="0"/>
        </a:p>
      </dsp:txBody>
      <dsp:txXfrm rot="-5400000">
        <a:off x="1395912" y="3385851"/>
        <a:ext cx="7624643" cy="967822"/>
      </dsp:txXfrm>
    </dsp:sp>
    <dsp:sp modelId="{B17431F6-5585-479E-999A-592DE386E004}">
      <dsp:nvSpPr>
        <dsp:cNvPr id="0" name=""/>
        <dsp:cNvSpPr/>
      </dsp:nvSpPr>
      <dsp:spPr>
        <a:xfrm rot="5400000">
          <a:off x="-66057" y="4820261"/>
          <a:ext cx="1609168" cy="16939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КОМИССИЯ</a:t>
          </a:r>
          <a:endParaRPr lang="ru-RU" sz="2000" kern="1200" dirty="0">
            <a:solidFill>
              <a:schemeClr val="tx1"/>
            </a:solidFill>
          </a:endParaRPr>
        </a:p>
      </dsp:txBody>
      <dsp:txXfrm rot="-5400000">
        <a:off x="-108423" y="4862627"/>
        <a:ext cx="1693900" cy="1609168"/>
      </dsp:txXfrm>
    </dsp:sp>
    <dsp:sp modelId="{B44A5EAC-07EC-4495-A3DF-1A6368A9C9E0}">
      <dsp:nvSpPr>
        <dsp:cNvPr id="0" name=""/>
        <dsp:cNvSpPr/>
      </dsp:nvSpPr>
      <dsp:spPr>
        <a:xfrm rot="5400000">
          <a:off x="4684502" y="1597858"/>
          <a:ext cx="1072536" cy="75611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Прием заявок 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Заседание муниципальной комиссии </a:t>
          </a:r>
          <a:endParaRPr lang="ru-RU" sz="1800" kern="1200" dirty="0"/>
        </a:p>
      </dsp:txBody>
      <dsp:txXfrm rot="-5400000">
        <a:off x="1440178" y="4894540"/>
        <a:ext cx="7508829" cy="967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BDF78-BC23-4F26-8B02-A2DF405168E6}">
      <dsp:nvSpPr>
        <dsp:cNvPr id="0" name=""/>
        <dsp:cNvSpPr/>
      </dsp:nvSpPr>
      <dsp:spPr>
        <a:xfrm>
          <a:off x="684913" y="1243"/>
          <a:ext cx="2411437" cy="1869113"/>
        </a:xfrm>
        <a:prstGeom prst="ellipse">
          <a:avLst/>
        </a:prstGeom>
        <a:solidFill>
          <a:srgbClr val="E590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Субсидии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На сумму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10747367,63 рублей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038060" y="274968"/>
        <a:ext cx="1705143" cy="1321663"/>
      </dsp:txXfrm>
    </dsp:sp>
    <dsp:sp modelId="{87648E0E-0A24-4AED-B513-E7B23A205B00}">
      <dsp:nvSpPr>
        <dsp:cNvPr id="0" name=""/>
        <dsp:cNvSpPr/>
      </dsp:nvSpPr>
      <dsp:spPr>
        <a:xfrm>
          <a:off x="1348588" y="2022128"/>
          <a:ext cx="1084086" cy="1084086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1492284" y="2436682"/>
        <a:ext cx="796694" cy="254978"/>
      </dsp:txXfrm>
    </dsp:sp>
    <dsp:sp modelId="{AAC63841-2268-4A3C-91EE-F832C8E94D56}">
      <dsp:nvSpPr>
        <dsp:cNvPr id="0" name=""/>
        <dsp:cNvSpPr/>
      </dsp:nvSpPr>
      <dsp:spPr>
        <a:xfrm>
          <a:off x="956074" y="3257987"/>
          <a:ext cx="1869113" cy="1869113"/>
        </a:xfrm>
        <a:prstGeom prst="ellipse">
          <a:avLst/>
        </a:prstGeom>
        <a:solidFill>
          <a:srgbClr val="E590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Инициативные платежи на сумму  1204609,00 рублей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229799" y="3531712"/>
        <a:ext cx="1321663" cy="1321663"/>
      </dsp:txXfrm>
    </dsp:sp>
    <dsp:sp modelId="{9F8BF00E-9963-4B7F-8A14-2F8785CB10FC}">
      <dsp:nvSpPr>
        <dsp:cNvPr id="0" name=""/>
        <dsp:cNvSpPr/>
      </dsp:nvSpPr>
      <dsp:spPr>
        <a:xfrm>
          <a:off x="3376717" y="2216516"/>
          <a:ext cx="594378" cy="6953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3376717" y="2355578"/>
        <a:ext cx="416065" cy="417186"/>
      </dsp:txXfrm>
    </dsp:sp>
    <dsp:sp modelId="{3DFE690A-6A83-410A-BDB6-BC085EE77E32}">
      <dsp:nvSpPr>
        <dsp:cNvPr id="0" name=""/>
        <dsp:cNvSpPr/>
      </dsp:nvSpPr>
      <dsp:spPr>
        <a:xfrm>
          <a:off x="4217818" y="695058"/>
          <a:ext cx="3738227" cy="3738227"/>
        </a:xfrm>
        <a:prstGeom prst="ellipse">
          <a:avLst/>
        </a:prstGeom>
        <a:solidFill>
          <a:srgbClr val="E590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>
              <a:solidFill>
                <a:schemeClr val="tx1"/>
              </a:solidFill>
            </a:rPr>
            <a:t>15 проектов на сумму </a:t>
          </a: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>
              <a:solidFill>
                <a:schemeClr val="tx1"/>
              </a:solidFill>
            </a:rPr>
            <a:t>11951976,63 рублей</a:t>
          </a:r>
          <a:endParaRPr lang="ru-RU" sz="3700" kern="1200" dirty="0">
            <a:solidFill>
              <a:schemeClr val="tx1"/>
            </a:solidFill>
          </a:endParaRPr>
        </a:p>
      </dsp:txBody>
      <dsp:txXfrm>
        <a:off x="4765269" y="1242509"/>
        <a:ext cx="2643325" cy="26433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dirty="0" smtClean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476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917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441" y="2564904"/>
            <a:ext cx="4283968" cy="1980220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835696" y="45855"/>
            <a:ext cx="7128792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"/>
          </p:nvPr>
        </p:nvSpPr>
        <p:spPr>
          <a:xfrm>
            <a:off x="2843808" y="1700808"/>
            <a:ext cx="6192688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5855"/>
            <a:ext cx="7128792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43808" y="1700808"/>
            <a:ext cx="6192688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3848" y="2564904"/>
            <a:ext cx="5652561" cy="1980220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ИНИЦИАТИВНЫЕ ПРОЕКТЫ </a:t>
            </a:r>
            <a:br>
              <a:rPr lang="ru-RU" sz="4800" b="1" dirty="0" smtClean="0"/>
            </a:br>
            <a:r>
              <a:rPr lang="ru-RU" sz="4800" dirty="0" smtClean="0">
                <a:solidFill>
                  <a:schemeClr val="accent5">
                    <a:lumMod val="50000"/>
                  </a:schemeClr>
                </a:solidFill>
              </a:rPr>
              <a:t>ОСИНСКИЙ МУНИЦИПАЛЬНЫЙ РАЙОН</a:t>
            </a:r>
            <a:endParaRPr lang="ru-RU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764" y="260648"/>
            <a:ext cx="3578662" cy="12010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60648"/>
            <a:ext cx="1728192" cy="17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563711" y="1383018"/>
            <a:ext cx="2666566" cy="521734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18438" cy="13184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ИНИЦИАТИВНЫЕ ПРОЕКТЫ 2023 года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dirty="0">
                <a:solidFill>
                  <a:srgbClr val="FFFF00"/>
                </a:solidFill>
                <a:effectLst/>
              </a:rPr>
              <a:t>«Обустройство детской игровой площадки «Еловый»  </a:t>
            </a:r>
            <a:r>
              <a:rPr lang="ru-RU" sz="2800" dirty="0" err="1">
                <a:solidFill>
                  <a:srgbClr val="FFFF00"/>
                </a:solidFill>
                <a:effectLst/>
              </a:rPr>
              <a:t>с.Оса</a:t>
            </a:r>
            <a:r>
              <a:rPr lang="ru-RU" sz="2800" dirty="0">
                <a:solidFill>
                  <a:srgbClr val="FFFF00"/>
                </a:solidFill>
                <a:effectLst/>
              </a:rPr>
              <a:t>»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402490"/>
            <a:ext cx="3168351" cy="274659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612592" y="1452013"/>
            <a:ext cx="2617685" cy="4691063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Общий объем расходов составил 850,0 тыс. рублей, из них:</a:t>
            </a:r>
          </a:p>
          <a:p>
            <a:r>
              <a:rPr lang="ru-RU" sz="1800" dirty="0">
                <a:solidFill>
                  <a:schemeClr val="tx1"/>
                </a:solidFill>
              </a:rPr>
              <a:t>- областной бюджет 85,0 тыс. рублей;</a:t>
            </a:r>
          </a:p>
          <a:p>
            <a:r>
              <a:rPr lang="ru-RU" sz="1800" dirty="0">
                <a:solidFill>
                  <a:schemeClr val="tx1"/>
                </a:solidFill>
              </a:rPr>
              <a:t>-Инициативные платежи – 205,0 тыс. рублей. </a:t>
            </a:r>
          </a:p>
          <a:p>
            <a:r>
              <a:rPr lang="ru-RU" sz="1800" dirty="0">
                <a:solidFill>
                  <a:schemeClr val="tx1"/>
                </a:solidFill>
              </a:rPr>
              <a:t>       К проекту было привлечено 28 человек.</a:t>
            </a:r>
          </a:p>
          <a:p>
            <a:r>
              <a:rPr lang="ru-RU" sz="1800" dirty="0">
                <a:solidFill>
                  <a:schemeClr val="tx1"/>
                </a:solidFill>
              </a:rPr>
              <a:t>Приобретено игровое оборудование, выполнено </a:t>
            </a:r>
            <a:r>
              <a:rPr lang="ru-RU" sz="1800" dirty="0" err="1">
                <a:solidFill>
                  <a:schemeClr val="tx1"/>
                </a:solidFill>
              </a:rPr>
              <a:t>огороживание</a:t>
            </a:r>
            <a:r>
              <a:rPr lang="ru-RU" sz="1800" dirty="0">
                <a:solidFill>
                  <a:schemeClr val="tx1"/>
                </a:solidFill>
              </a:rPr>
              <a:t> детской площадки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4" y="4437111"/>
            <a:ext cx="3151809" cy="22322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90" y="1452013"/>
            <a:ext cx="2627735" cy="26970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27" y="4342791"/>
            <a:ext cx="2553860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7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635895" y="1540446"/>
            <a:ext cx="2520282" cy="511945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18438" cy="13184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ИНИЦИАТИВНЫЕ ПРОЕКТЫ 2023 года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dirty="0">
                <a:solidFill>
                  <a:srgbClr val="FFFF00"/>
                </a:solidFill>
                <a:effectLst/>
              </a:rPr>
              <a:t>Обустройство спортивной площадки в д. Тагай, ул. Центральная, 9А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540446"/>
            <a:ext cx="3240359" cy="239260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635896" y="1540447"/>
            <a:ext cx="2520281" cy="4691063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Общий объем расходов составил 1001,8 тыс. рублей, из них:</a:t>
            </a:r>
          </a:p>
          <a:p>
            <a:r>
              <a:rPr lang="ru-RU" sz="1800" dirty="0">
                <a:solidFill>
                  <a:schemeClr val="tx1"/>
                </a:solidFill>
              </a:rPr>
              <a:t>- областной бюджет 901,6 тыс. рублей;</a:t>
            </a:r>
          </a:p>
          <a:p>
            <a:r>
              <a:rPr lang="ru-RU" sz="1800" dirty="0">
                <a:solidFill>
                  <a:schemeClr val="tx1"/>
                </a:solidFill>
              </a:rPr>
              <a:t>-Инициативные платежи – 100,2 тыс. рублей. </a:t>
            </a:r>
          </a:p>
          <a:p>
            <a:r>
              <a:rPr lang="ru-RU" sz="1800" dirty="0">
                <a:solidFill>
                  <a:schemeClr val="tx1"/>
                </a:solidFill>
              </a:rPr>
              <a:t>       К проекту было привлечено 52 человек.</a:t>
            </a:r>
          </a:p>
          <a:p>
            <a:r>
              <a:rPr lang="ru-RU" sz="1800" dirty="0">
                <a:solidFill>
                  <a:schemeClr val="tx1"/>
                </a:solidFill>
              </a:rPr>
              <a:t>Приобретено спортивное оборудование и песок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8" y="4149079"/>
            <a:ext cx="3230342" cy="25108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1486670"/>
            <a:ext cx="2716528" cy="26320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224024"/>
            <a:ext cx="2728215" cy="251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3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572000" y="1498277"/>
            <a:ext cx="4320479" cy="230218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18438" cy="13184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ИНИЦИАТИВНЫЕ ПРОЕКТЫ 2023 года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dirty="0">
                <a:solidFill>
                  <a:srgbClr val="FFFF00"/>
                </a:solidFill>
                <a:effectLst/>
              </a:rPr>
              <a:t>«Обустройство спортивной площадки </a:t>
            </a:r>
            <a:br>
              <a:rPr lang="ru-RU" sz="2800" dirty="0">
                <a:solidFill>
                  <a:srgbClr val="FFFF00"/>
                </a:solidFill>
                <a:effectLst/>
              </a:rPr>
            </a:br>
            <a:r>
              <a:rPr lang="ru-RU" sz="2800" dirty="0">
                <a:solidFill>
                  <a:srgbClr val="FFFF00"/>
                </a:solidFill>
                <a:effectLst/>
              </a:rPr>
              <a:t>«Малыши-крепыши» 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1540447"/>
            <a:ext cx="4176463" cy="2259996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Общий объем расходов составил 748,9 тыс. рублей, из них:</a:t>
            </a:r>
          </a:p>
          <a:p>
            <a:r>
              <a:rPr lang="ru-RU" sz="1800" dirty="0">
                <a:solidFill>
                  <a:schemeClr val="tx1"/>
                </a:solidFill>
              </a:rPr>
              <a:t>- областной бюджет 674,0 тыс. рублей;</a:t>
            </a:r>
          </a:p>
          <a:p>
            <a:r>
              <a:rPr lang="ru-RU" sz="1800" dirty="0">
                <a:solidFill>
                  <a:schemeClr val="tx1"/>
                </a:solidFill>
              </a:rPr>
              <a:t>-Инициативные платежи – 74,9 тыс. рублей. </a:t>
            </a:r>
          </a:p>
          <a:p>
            <a:r>
              <a:rPr lang="ru-RU" sz="1800" dirty="0">
                <a:solidFill>
                  <a:schemeClr val="tx1"/>
                </a:solidFill>
              </a:rPr>
              <a:t>       К проекту было привлечено 25 человек.</a:t>
            </a:r>
          </a:p>
          <a:p>
            <a:r>
              <a:rPr lang="ru-RU" sz="1800" dirty="0">
                <a:solidFill>
                  <a:schemeClr val="tx1"/>
                </a:solidFill>
              </a:rPr>
              <a:t>Приобретено игровое и спортивное оборудование 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8" y="1498278"/>
            <a:ext cx="3991502" cy="23021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8" y="3995721"/>
            <a:ext cx="4823767" cy="26220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1" y="3995721"/>
            <a:ext cx="3312367" cy="262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572000" y="1498277"/>
            <a:ext cx="4320479" cy="230218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18438" cy="13184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ИНИЦИАТИВНЫЕ ПРОЕКТЫ 2023 года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dirty="0">
                <a:solidFill>
                  <a:srgbClr val="FFFF00"/>
                </a:solidFill>
                <a:effectLst/>
              </a:rPr>
              <a:t>«Создание и обустройство волейбольной площадки «Спортивная деревня»»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1540447"/>
            <a:ext cx="4176463" cy="2259996"/>
          </a:xfrm>
        </p:spPr>
        <p:txBody>
          <a:bodyPr>
            <a:normAutofit fontScale="85000" lnSpcReduction="10000"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Общий объем расходов составил 1523,3 тыс. рублей, из них:</a:t>
            </a:r>
          </a:p>
          <a:p>
            <a:r>
              <a:rPr lang="ru-RU" sz="1800" dirty="0">
                <a:solidFill>
                  <a:schemeClr val="tx1"/>
                </a:solidFill>
              </a:rPr>
              <a:t>- областной бюджет 1371,0 тыс. рублей;</a:t>
            </a:r>
          </a:p>
          <a:p>
            <a:r>
              <a:rPr lang="ru-RU" sz="1800" dirty="0">
                <a:solidFill>
                  <a:schemeClr val="tx1"/>
                </a:solidFill>
              </a:rPr>
              <a:t>-Инициативные платежи – 152,3 тыс. рублей. </a:t>
            </a:r>
          </a:p>
          <a:p>
            <a:r>
              <a:rPr lang="ru-RU" sz="1800" dirty="0">
                <a:solidFill>
                  <a:schemeClr val="tx1"/>
                </a:solidFill>
              </a:rPr>
              <a:t>       К проекту было привлечено 55 человек.</a:t>
            </a:r>
          </a:p>
          <a:p>
            <a:r>
              <a:rPr lang="ru-RU" sz="1800" dirty="0">
                <a:solidFill>
                  <a:schemeClr val="tx1"/>
                </a:solidFill>
              </a:rPr>
              <a:t>выполнена монолитная бетонная стяжка с тартановым покрытием (резиновая крошка), установлены волейбольные стойки, сетка и антенны. Выполнено ограждение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8810"/>
            <a:ext cx="3960440" cy="19232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05789"/>
            <a:ext cx="3960440" cy="28355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49080"/>
            <a:ext cx="4320479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265512" y="1435100"/>
            <a:ext cx="2088232" cy="5234259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Общий объем расходов составил 674,0 </a:t>
            </a:r>
            <a:r>
              <a:rPr lang="ru-RU" sz="1600" dirty="0">
                <a:solidFill>
                  <a:schemeClr val="tx1"/>
                </a:solidFill>
              </a:rPr>
              <a:t>тыс. рублей, из них: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- областной бюджет 604,0 тыс. рублей;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-Инициативные платежи – 70,0 тыс. рублей. 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       К проекту было привлечено 60 человек.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Выполнен косметический ремонт помещения, приобретены экспонаты, мебель, пошив </a:t>
            </a:r>
            <a:r>
              <a:rPr lang="ru-RU" dirty="0">
                <a:solidFill>
                  <a:schemeClr val="tx1"/>
                </a:solidFill>
              </a:rPr>
              <a:t>костюмов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18438" cy="131846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ИНИЦИАТИВНЫЕ ПРОЕКТЫ 2023 года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rgbClr val="FFFF00"/>
                </a:solidFill>
                <a:effectLst/>
              </a:rPr>
              <a:t>«ЭКСКУРСИЯ К ИСТОКАМ ТАТАРСКОЙ НАРОДНОЙ КУЛЬТУРЫ И БЫТА»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07461"/>
            <a:ext cx="2808312" cy="25618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435100"/>
            <a:ext cx="3157190" cy="23539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080059"/>
            <a:ext cx="3157190" cy="2589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280831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6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265512" y="1435100"/>
            <a:ext cx="2088232" cy="5234259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Общий объем расходов составил </a:t>
            </a:r>
            <a:r>
              <a:rPr lang="ru-RU" sz="1400" dirty="0" smtClean="0">
                <a:solidFill>
                  <a:schemeClr val="tx1"/>
                </a:solidFill>
              </a:rPr>
              <a:t>600,0 </a:t>
            </a:r>
            <a:r>
              <a:rPr lang="ru-RU" sz="1400" dirty="0">
                <a:solidFill>
                  <a:schemeClr val="tx1"/>
                </a:solidFill>
              </a:rPr>
              <a:t>тыс. рублей, из них: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- областной бюджет </a:t>
            </a:r>
            <a:r>
              <a:rPr lang="ru-RU" sz="1400" dirty="0" smtClean="0">
                <a:solidFill>
                  <a:schemeClr val="tx1"/>
                </a:solidFill>
              </a:rPr>
              <a:t>540,0 </a:t>
            </a:r>
            <a:r>
              <a:rPr lang="ru-RU" sz="1400" dirty="0">
                <a:solidFill>
                  <a:schemeClr val="tx1"/>
                </a:solidFill>
              </a:rPr>
              <a:t>тыс. рублей;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-Инициативные платежи </a:t>
            </a:r>
            <a:r>
              <a:rPr lang="ru-RU" sz="1400" dirty="0" smtClean="0">
                <a:solidFill>
                  <a:schemeClr val="tx1"/>
                </a:solidFill>
              </a:rPr>
              <a:t>–60,0 </a:t>
            </a:r>
            <a:r>
              <a:rPr lang="ru-RU" sz="1400" dirty="0">
                <a:solidFill>
                  <a:schemeClr val="tx1"/>
                </a:solidFill>
              </a:rPr>
              <a:t>тыс. рублей.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       К проекту было привлечено </a:t>
            </a:r>
            <a:r>
              <a:rPr lang="ru-RU" sz="1400" dirty="0" smtClean="0">
                <a:solidFill>
                  <a:schemeClr val="tx1"/>
                </a:solidFill>
              </a:rPr>
              <a:t>17человек</a:t>
            </a:r>
            <a:r>
              <a:rPr lang="ru-RU" sz="14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Выполнен косметический ремонт </a:t>
            </a:r>
            <a:r>
              <a:rPr lang="ru-RU" sz="1400" dirty="0" smtClean="0">
                <a:solidFill>
                  <a:schemeClr val="tx1"/>
                </a:solidFill>
              </a:rPr>
              <a:t>помещения (покрашены стены и потолок, заменено напольное покрытие и электропроводка приобретен спортивный инвентарь, приобретены и установлены зеркала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18438" cy="131846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ИНИЦИАТИВНЫЕ ПРОЕКТЫ 2023 года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rgbClr val="FFFF00"/>
                </a:solidFill>
                <a:effectLst/>
              </a:rPr>
              <a:t>Текущий ремонт и обустройство тренажерного зала в МБОУ «</a:t>
            </a:r>
            <a:r>
              <a:rPr lang="ru-RU" sz="2400" dirty="0" err="1">
                <a:solidFill>
                  <a:srgbClr val="FFFF00"/>
                </a:solidFill>
                <a:effectLst/>
              </a:rPr>
              <a:t>Обусинская</a:t>
            </a:r>
            <a:r>
              <a:rPr lang="ru-RU" sz="2400" dirty="0">
                <a:solidFill>
                  <a:srgbClr val="FFFF00"/>
                </a:solidFill>
                <a:effectLst/>
              </a:rPr>
              <a:t> СОШ-интернат им. А.И. </a:t>
            </a:r>
            <a:r>
              <a:rPr lang="ru-RU" sz="2400" dirty="0" err="1">
                <a:solidFill>
                  <a:srgbClr val="FFFF00"/>
                </a:solidFill>
                <a:effectLst/>
              </a:rPr>
              <a:t>Шадаева</a:t>
            </a:r>
            <a:r>
              <a:rPr lang="ru-RU" sz="2400" dirty="0">
                <a:solidFill>
                  <a:srgbClr val="FFFF00"/>
                </a:solidFill>
                <a:effectLst/>
              </a:rPr>
              <a:t>»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07461"/>
            <a:ext cx="2808312" cy="25618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559673"/>
            <a:ext cx="3157190" cy="21047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22312"/>
            <a:ext cx="3157190" cy="21047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92796"/>
            <a:ext cx="2808312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8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572000" y="1498277"/>
            <a:ext cx="4320479" cy="230218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18438" cy="13184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ИНИЦИАТИВНЫЕ ПРОЕКТЫ 2023 года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rgbClr val="FFFF00"/>
                </a:solidFill>
                <a:effectLst/>
              </a:rPr>
              <a:t>Текущий ремонт водозаборной скважины, расположенной по адресу: Иркутская область, </a:t>
            </a:r>
            <a:r>
              <a:rPr lang="ru-RU" sz="2400" dirty="0" err="1">
                <a:solidFill>
                  <a:srgbClr val="FFFF00"/>
                </a:solidFill>
                <a:effectLst/>
              </a:rPr>
              <a:t>Осинский</a:t>
            </a:r>
            <a:r>
              <a:rPr lang="ru-RU" sz="2400" dirty="0">
                <a:solidFill>
                  <a:srgbClr val="FFFF00"/>
                </a:solidFill>
                <a:effectLst/>
              </a:rPr>
              <a:t> район, д. </a:t>
            </a:r>
            <a:r>
              <a:rPr lang="ru-RU" sz="2400" dirty="0" err="1">
                <a:solidFill>
                  <a:srgbClr val="FFFF00"/>
                </a:solidFill>
                <a:effectLst/>
              </a:rPr>
              <a:t>Кутанка</a:t>
            </a:r>
            <a:r>
              <a:rPr lang="ru-RU" sz="2400" dirty="0">
                <a:solidFill>
                  <a:srgbClr val="FFFF00"/>
                </a:solidFill>
                <a:effectLst/>
              </a:rPr>
              <a:t>, ул. Сосновая, 4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1540447"/>
            <a:ext cx="4176463" cy="2259996"/>
          </a:xfrm>
        </p:spPr>
        <p:txBody>
          <a:bodyPr>
            <a:normAutofit fontScale="77500" lnSpcReduction="20000"/>
          </a:bodyPr>
          <a:lstStyle/>
          <a:p>
            <a:r>
              <a:rPr lang="ru-RU" sz="2100" dirty="0">
                <a:solidFill>
                  <a:schemeClr val="tx1"/>
                </a:solidFill>
              </a:rPr>
              <a:t>Общий объем расходов составил </a:t>
            </a:r>
            <a:r>
              <a:rPr lang="ru-RU" sz="2100" dirty="0" smtClean="0">
                <a:solidFill>
                  <a:schemeClr val="tx1"/>
                </a:solidFill>
              </a:rPr>
              <a:t>918,6 </a:t>
            </a:r>
            <a:r>
              <a:rPr lang="ru-RU" sz="2100" dirty="0">
                <a:solidFill>
                  <a:schemeClr val="tx1"/>
                </a:solidFill>
              </a:rPr>
              <a:t>тыс. рублей, из них:</a:t>
            </a:r>
          </a:p>
          <a:p>
            <a:r>
              <a:rPr lang="ru-RU" sz="2100" dirty="0">
                <a:solidFill>
                  <a:schemeClr val="tx1"/>
                </a:solidFill>
              </a:rPr>
              <a:t>- областной бюджет </a:t>
            </a:r>
            <a:r>
              <a:rPr lang="ru-RU" sz="2100" dirty="0" smtClean="0">
                <a:solidFill>
                  <a:schemeClr val="tx1"/>
                </a:solidFill>
              </a:rPr>
              <a:t>826,7 </a:t>
            </a:r>
            <a:r>
              <a:rPr lang="ru-RU" sz="2100" dirty="0">
                <a:solidFill>
                  <a:schemeClr val="tx1"/>
                </a:solidFill>
              </a:rPr>
              <a:t>тыс. рублей;</a:t>
            </a:r>
          </a:p>
          <a:p>
            <a:r>
              <a:rPr lang="ru-RU" sz="2100" dirty="0">
                <a:solidFill>
                  <a:schemeClr val="tx1"/>
                </a:solidFill>
              </a:rPr>
              <a:t>-Инициативные платежи – </a:t>
            </a:r>
            <a:r>
              <a:rPr lang="ru-RU" sz="2100" dirty="0" smtClean="0">
                <a:solidFill>
                  <a:schemeClr val="tx1"/>
                </a:solidFill>
              </a:rPr>
              <a:t>91,9тыс</a:t>
            </a:r>
            <a:r>
              <a:rPr lang="ru-RU" sz="2100" dirty="0">
                <a:solidFill>
                  <a:schemeClr val="tx1"/>
                </a:solidFill>
              </a:rPr>
              <a:t>. рублей. </a:t>
            </a:r>
          </a:p>
          <a:p>
            <a:r>
              <a:rPr lang="ru-RU" sz="2100" dirty="0">
                <a:solidFill>
                  <a:schemeClr val="tx1"/>
                </a:solidFill>
              </a:rPr>
              <a:t>       К проекту было привлечено </a:t>
            </a:r>
            <a:r>
              <a:rPr lang="ru-RU" sz="2100" dirty="0" smtClean="0">
                <a:solidFill>
                  <a:schemeClr val="tx1"/>
                </a:solidFill>
              </a:rPr>
              <a:t>40 </a:t>
            </a:r>
            <a:r>
              <a:rPr lang="ru-RU" sz="2100" dirty="0">
                <a:solidFill>
                  <a:schemeClr val="tx1"/>
                </a:solidFill>
              </a:rPr>
              <a:t>человек.</a:t>
            </a:r>
          </a:p>
          <a:p>
            <a:r>
              <a:rPr lang="ru-RU" sz="1900" dirty="0" smtClean="0">
                <a:solidFill>
                  <a:schemeClr val="tx1"/>
                </a:solidFill>
              </a:rPr>
              <a:t>Выполнены работы по </a:t>
            </a:r>
            <a:r>
              <a:rPr lang="ru-RU" sz="2100" dirty="0" smtClean="0">
                <a:solidFill>
                  <a:schemeClr val="tx1"/>
                </a:solidFill>
              </a:rPr>
              <a:t>утеплению здания </a:t>
            </a:r>
            <a:r>
              <a:rPr lang="ru-RU" sz="2100" dirty="0">
                <a:solidFill>
                  <a:schemeClr val="tx1"/>
                </a:solidFill>
              </a:rPr>
              <a:t>водонапорной башни с обшивкой здания </a:t>
            </a:r>
            <a:r>
              <a:rPr lang="ru-RU" sz="2100" dirty="0" err="1">
                <a:solidFill>
                  <a:schemeClr val="tx1"/>
                </a:solidFill>
              </a:rPr>
              <a:t>сайдингом</a:t>
            </a:r>
            <a:r>
              <a:rPr lang="ru-RU" sz="2100" dirty="0">
                <a:solidFill>
                  <a:schemeClr val="tx1"/>
                </a:solidFill>
              </a:rPr>
              <a:t>, </a:t>
            </a:r>
            <a:r>
              <a:rPr lang="ru-RU" sz="2100" dirty="0" smtClean="0">
                <a:solidFill>
                  <a:schemeClr val="tx1"/>
                </a:solidFill>
              </a:rPr>
              <a:t>произвели </a:t>
            </a:r>
            <a:r>
              <a:rPr lang="ru-RU" sz="2100" dirty="0">
                <a:solidFill>
                  <a:schemeClr val="tx1"/>
                </a:solidFill>
              </a:rPr>
              <a:t>замену емкости для забора воды, </a:t>
            </a:r>
            <a:r>
              <a:rPr lang="ru-RU" sz="2100" dirty="0" smtClean="0">
                <a:solidFill>
                  <a:schemeClr val="tx1"/>
                </a:solidFill>
              </a:rPr>
              <a:t>возвели </a:t>
            </a:r>
            <a:r>
              <a:rPr lang="ru-RU" sz="2100" dirty="0">
                <a:solidFill>
                  <a:schemeClr val="tx1"/>
                </a:solidFill>
              </a:rPr>
              <a:t>эстакаду под емкость.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108" y="1349278"/>
            <a:ext cx="2614363" cy="26001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47818"/>
            <a:ext cx="2600182" cy="25215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42" y="4147817"/>
            <a:ext cx="2135947" cy="25215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49" y="4147816"/>
            <a:ext cx="2517830" cy="252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5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572000" y="1498277"/>
            <a:ext cx="4320479" cy="230218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18438" cy="13184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ИНИЦИАТИВНЫЕ ПРОЕКТЫ 2023 года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rgbClr val="FFFF00"/>
                </a:solidFill>
                <a:effectLst/>
              </a:rPr>
              <a:t>Текущий ремонт водозаборной скважины, расположенной по адресу: Иркутская область, </a:t>
            </a:r>
            <a:r>
              <a:rPr lang="ru-RU" sz="2400" dirty="0" err="1">
                <a:solidFill>
                  <a:srgbClr val="FFFF00"/>
                </a:solidFill>
                <a:effectLst/>
              </a:rPr>
              <a:t>Осинский</a:t>
            </a:r>
            <a:r>
              <a:rPr lang="ru-RU" sz="2400" dirty="0">
                <a:solidFill>
                  <a:srgbClr val="FFFF00"/>
                </a:solidFill>
                <a:effectLst/>
              </a:rPr>
              <a:t> район, с. Бильчир, ул. Геологическая, 17 «а»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1540447"/>
            <a:ext cx="4176463" cy="2259996"/>
          </a:xfrm>
        </p:spPr>
        <p:txBody>
          <a:bodyPr>
            <a:normAutofit fontScale="77500" lnSpcReduction="20000"/>
          </a:bodyPr>
          <a:lstStyle/>
          <a:p>
            <a:r>
              <a:rPr lang="ru-RU" sz="2100" dirty="0">
                <a:solidFill>
                  <a:schemeClr val="tx1"/>
                </a:solidFill>
              </a:rPr>
              <a:t>Общий объем расходов составил </a:t>
            </a:r>
            <a:r>
              <a:rPr lang="ru-RU" sz="2100" dirty="0" smtClean="0">
                <a:solidFill>
                  <a:schemeClr val="tx1"/>
                </a:solidFill>
              </a:rPr>
              <a:t>686,7 </a:t>
            </a:r>
            <a:r>
              <a:rPr lang="ru-RU" sz="2100" dirty="0">
                <a:solidFill>
                  <a:schemeClr val="tx1"/>
                </a:solidFill>
              </a:rPr>
              <a:t>тыс. рублей, из них:</a:t>
            </a:r>
          </a:p>
          <a:p>
            <a:r>
              <a:rPr lang="ru-RU" sz="2100" dirty="0">
                <a:solidFill>
                  <a:schemeClr val="tx1"/>
                </a:solidFill>
              </a:rPr>
              <a:t>- областной бюджет </a:t>
            </a:r>
            <a:r>
              <a:rPr lang="ru-RU" sz="2100" dirty="0" smtClean="0">
                <a:solidFill>
                  <a:schemeClr val="tx1"/>
                </a:solidFill>
              </a:rPr>
              <a:t>618,1 </a:t>
            </a:r>
            <a:r>
              <a:rPr lang="ru-RU" sz="2100" dirty="0">
                <a:solidFill>
                  <a:schemeClr val="tx1"/>
                </a:solidFill>
              </a:rPr>
              <a:t>тыс. рублей;</a:t>
            </a:r>
          </a:p>
          <a:p>
            <a:r>
              <a:rPr lang="ru-RU" sz="2100" dirty="0">
                <a:solidFill>
                  <a:schemeClr val="tx1"/>
                </a:solidFill>
              </a:rPr>
              <a:t>-Инициативные платежи – </a:t>
            </a:r>
            <a:r>
              <a:rPr lang="ru-RU" sz="2100" dirty="0" smtClean="0">
                <a:solidFill>
                  <a:schemeClr val="tx1"/>
                </a:solidFill>
              </a:rPr>
              <a:t>68,7тыс</a:t>
            </a:r>
            <a:r>
              <a:rPr lang="ru-RU" sz="2100" dirty="0">
                <a:solidFill>
                  <a:schemeClr val="tx1"/>
                </a:solidFill>
              </a:rPr>
              <a:t>. рублей. </a:t>
            </a:r>
          </a:p>
          <a:p>
            <a:r>
              <a:rPr lang="ru-RU" sz="2100" dirty="0">
                <a:solidFill>
                  <a:schemeClr val="tx1"/>
                </a:solidFill>
              </a:rPr>
              <a:t>       К проекту было привлечено </a:t>
            </a:r>
            <a:r>
              <a:rPr lang="ru-RU" sz="2100" dirty="0" smtClean="0">
                <a:solidFill>
                  <a:schemeClr val="tx1"/>
                </a:solidFill>
              </a:rPr>
              <a:t>40 </a:t>
            </a:r>
            <a:r>
              <a:rPr lang="ru-RU" sz="2100" dirty="0">
                <a:solidFill>
                  <a:schemeClr val="tx1"/>
                </a:solidFill>
              </a:rPr>
              <a:t>человек.</a:t>
            </a:r>
          </a:p>
          <a:p>
            <a:r>
              <a:rPr lang="ru-RU" sz="1900" dirty="0" smtClean="0">
                <a:solidFill>
                  <a:schemeClr val="tx1"/>
                </a:solidFill>
              </a:rPr>
              <a:t>Выполняются работы по </a:t>
            </a:r>
            <a:r>
              <a:rPr lang="ru-RU" sz="2100" dirty="0" smtClean="0">
                <a:solidFill>
                  <a:schemeClr val="tx1"/>
                </a:solidFill>
              </a:rPr>
              <a:t>утеплению здания </a:t>
            </a:r>
            <a:r>
              <a:rPr lang="ru-RU" sz="2100" dirty="0">
                <a:solidFill>
                  <a:schemeClr val="tx1"/>
                </a:solidFill>
              </a:rPr>
              <a:t>водонапорной башни с обшивкой здания </a:t>
            </a:r>
            <a:r>
              <a:rPr lang="ru-RU" sz="2100" dirty="0" err="1">
                <a:solidFill>
                  <a:schemeClr val="tx1"/>
                </a:solidFill>
              </a:rPr>
              <a:t>сайдингом</a:t>
            </a:r>
            <a:r>
              <a:rPr lang="ru-RU" sz="2100" dirty="0">
                <a:solidFill>
                  <a:schemeClr val="tx1"/>
                </a:solidFill>
              </a:rPr>
              <a:t>, </a:t>
            </a:r>
            <a:r>
              <a:rPr lang="ru-RU" sz="2100" dirty="0" smtClean="0">
                <a:solidFill>
                  <a:schemeClr val="tx1"/>
                </a:solidFill>
              </a:rPr>
              <a:t>замена </a:t>
            </a:r>
            <a:r>
              <a:rPr lang="ru-RU" sz="2100" dirty="0">
                <a:solidFill>
                  <a:schemeClr val="tx1"/>
                </a:solidFill>
              </a:rPr>
              <a:t>емкости для забора воды, </a:t>
            </a:r>
            <a:r>
              <a:rPr lang="ru-RU" sz="2100" dirty="0" smtClean="0">
                <a:solidFill>
                  <a:schemeClr val="tx1"/>
                </a:solidFill>
              </a:rPr>
              <a:t>возведение эстакады </a:t>
            </a:r>
            <a:r>
              <a:rPr lang="ru-RU" sz="2100" dirty="0">
                <a:solidFill>
                  <a:schemeClr val="tx1"/>
                </a:solidFill>
              </a:rPr>
              <a:t>под емкость.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200" y="1543450"/>
            <a:ext cx="2752648" cy="274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572000" y="1498277"/>
            <a:ext cx="4320479" cy="230218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18438" cy="131846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ИНИЦИАТИВНЫЕ ПРОЕКТЫ 2023 года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rgbClr val="FFFF00"/>
                </a:solidFill>
                <a:effectLst/>
              </a:rPr>
              <a:t>Текущий ремонт водозаборной скважины, расположенной по адресу: Иркутская область, </a:t>
            </a:r>
            <a:r>
              <a:rPr lang="ru-RU" dirty="0" err="1">
                <a:solidFill>
                  <a:srgbClr val="FFFF00"/>
                </a:solidFill>
                <a:effectLst/>
              </a:rPr>
              <a:t>Осинский</a:t>
            </a:r>
            <a:r>
              <a:rPr lang="ru-RU" dirty="0">
                <a:solidFill>
                  <a:srgbClr val="FFFF00"/>
                </a:solidFill>
                <a:effectLst/>
              </a:rPr>
              <a:t> район, с. Бильчир, ул. Советская, 4 «а»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1540447"/>
            <a:ext cx="4176463" cy="2259996"/>
          </a:xfrm>
        </p:spPr>
        <p:txBody>
          <a:bodyPr>
            <a:normAutofit fontScale="77500" lnSpcReduction="20000"/>
          </a:bodyPr>
          <a:lstStyle/>
          <a:p>
            <a:r>
              <a:rPr lang="ru-RU" sz="2100" dirty="0">
                <a:solidFill>
                  <a:schemeClr val="tx1"/>
                </a:solidFill>
              </a:rPr>
              <a:t>Общий объем расходов составил </a:t>
            </a:r>
            <a:r>
              <a:rPr lang="ru-RU" sz="2100" dirty="0" smtClean="0">
                <a:solidFill>
                  <a:schemeClr val="tx1"/>
                </a:solidFill>
              </a:rPr>
              <a:t>352,5 </a:t>
            </a:r>
            <a:r>
              <a:rPr lang="ru-RU" sz="2100" dirty="0">
                <a:solidFill>
                  <a:schemeClr val="tx1"/>
                </a:solidFill>
              </a:rPr>
              <a:t>тыс. рублей, из них:</a:t>
            </a:r>
          </a:p>
          <a:p>
            <a:r>
              <a:rPr lang="ru-RU" sz="2100" dirty="0">
                <a:solidFill>
                  <a:schemeClr val="tx1"/>
                </a:solidFill>
              </a:rPr>
              <a:t>- областной бюджет </a:t>
            </a:r>
            <a:r>
              <a:rPr lang="ru-RU" sz="2100" dirty="0" smtClean="0">
                <a:solidFill>
                  <a:schemeClr val="tx1"/>
                </a:solidFill>
              </a:rPr>
              <a:t>317,2 </a:t>
            </a:r>
            <a:r>
              <a:rPr lang="ru-RU" sz="2100" dirty="0">
                <a:solidFill>
                  <a:schemeClr val="tx1"/>
                </a:solidFill>
              </a:rPr>
              <a:t>тыс. рублей;</a:t>
            </a:r>
          </a:p>
          <a:p>
            <a:r>
              <a:rPr lang="ru-RU" sz="2100" dirty="0">
                <a:solidFill>
                  <a:schemeClr val="tx1"/>
                </a:solidFill>
              </a:rPr>
              <a:t>-Инициативные платежи – </a:t>
            </a:r>
            <a:r>
              <a:rPr lang="ru-RU" sz="2100" dirty="0" smtClean="0">
                <a:solidFill>
                  <a:schemeClr val="tx1"/>
                </a:solidFill>
              </a:rPr>
              <a:t>35,3тыс</a:t>
            </a:r>
            <a:r>
              <a:rPr lang="ru-RU" sz="2100" dirty="0">
                <a:solidFill>
                  <a:schemeClr val="tx1"/>
                </a:solidFill>
              </a:rPr>
              <a:t>. рублей. </a:t>
            </a:r>
          </a:p>
          <a:p>
            <a:r>
              <a:rPr lang="ru-RU" sz="2100" dirty="0">
                <a:solidFill>
                  <a:schemeClr val="tx1"/>
                </a:solidFill>
              </a:rPr>
              <a:t>       К проекту было привлечено </a:t>
            </a:r>
            <a:r>
              <a:rPr lang="ru-RU" sz="2100" dirty="0" smtClean="0">
                <a:solidFill>
                  <a:schemeClr val="tx1"/>
                </a:solidFill>
              </a:rPr>
              <a:t>40 </a:t>
            </a:r>
            <a:r>
              <a:rPr lang="ru-RU" sz="2100" dirty="0">
                <a:solidFill>
                  <a:schemeClr val="tx1"/>
                </a:solidFill>
              </a:rPr>
              <a:t>человек.</a:t>
            </a:r>
          </a:p>
          <a:p>
            <a:r>
              <a:rPr lang="ru-RU" sz="1900" dirty="0" err="1" smtClean="0">
                <a:solidFill>
                  <a:schemeClr val="tx1"/>
                </a:solidFill>
              </a:rPr>
              <a:t>Выполны</a:t>
            </a:r>
            <a:r>
              <a:rPr lang="ru-RU" sz="1900" dirty="0" smtClean="0">
                <a:solidFill>
                  <a:schemeClr val="tx1"/>
                </a:solidFill>
              </a:rPr>
              <a:t> работы по </a:t>
            </a:r>
            <a:r>
              <a:rPr lang="ru-RU" sz="2100" dirty="0" smtClean="0">
                <a:solidFill>
                  <a:schemeClr val="tx1"/>
                </a:solidFill>
              </a:rPr>
              <a:t>утеплению здания </a:t>
            </a:r>
            <a:r>
              <a:rPr lang="ru-RU" sz="2100" dirty="0">
                <a:solidFill>
                  <a:schemeClr val="tx1"/>
                </a:solidFill>
              </a:rPr>
              <a:t>водонапорной башни с обшивкой здания </a:t>
            </a:r>
            <a:r>
              <a:rPr lang="ru-RU" sz="2100" dirty="0" err="1">
                <a:solidFill>
                  <a:schemeClr val="tx1"/>
                </a:solidFill>
              </a:rPr>
              <a:t>сайдингом</a:t>
            </a:r>
            <a:r>
              <a:rPr lang="ru-RU" sz="2100" dirty="0" smtClean="0">
                <a:solidFill>
                  <a:schemeClr val="tx1"/>
                </a:solidFill>
              </a:rPr>
              <a:t>, возведение эстакады </a:t>
            </a:r>
            <a:r>
              <a:rPr lang="ru-RU" sz="2100" dirty="0">
                <a:solidFill>
                  <a:schemeClr val="tx1"/>
                </a:solidFill>
              </a:rPr>
              <a:t>под емкость.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0447"/>
            <a:ext cx="2602632" cy="2536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82419"/>
            <a:ext cx="3394720" cy="24869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701" y="3863637"/>
            <a:ext cx="3600400" cy="280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6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19687286"/>
              </p:ext>
            </p:extLst>
          </p:nvPr>
        </p:nvGraphicFramePr>
        <p:xfrm>
          <a:off x="179512" y="116632"/>
          <a:ext cx="8964488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8264" y="143454"/>
            <a:ext cx="2195736" cy="1701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3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Инициативные проекты 2023 года 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17817280"/>
              </p:ext>
            </p:extLst>
          </p:nvPr>
        </p:nvGraphicFramePr>
        <p:xfrm>
          <a:off x="323528" y="1397000"/>
          <a:ext cx="8640960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9872" y="4941168"/>
            <a:ext cx="5938019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4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347864" y="1412777"/>
            <a:ext cx="2376264" cy="510656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77238"/>
            <a:ext cx="8640960" cy="1150897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Инициативные проекты 2023 года</a:t>
            </a:r>
            <a:br>
              <a:rPr lang="ru-RU" sz="3200" dirty="0" smtClean="0"/>
            </a:br>
            <a:r>
              <a:rPr lang="ru-RU" sz="3200" dirty="0">
                <a:solidFill>
                  <a:srgbClr val="FFFF00"/>
                </a:solidFill>
                <a:effectLst/>
              </a:rPr>
              <a:t>Благоустройство детской игровой площадки в ДОУ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7864" y="1700808"/>
            <a:ext cx="2376264" cy="4608512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Общий объем расходов составил 209,3 тыс. рублей, из них:</a:t>
            </a:r>
          </a:p>
          <a:p>
            <a:r>
              <a:rPr lang="ru-RU" sz="1600" dirty="0">
                <a:solidFill>
                  <a:schemeClr val="tx1"/>
                </a:solidFill>
              </a:rPr>
              <a:t>- областной бюджет 188,4 тыс. рублей;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-Инициативные </a:t>
            </a:r>
            <a:r>
              <a:rPr lang="ru-RU" sz="1600" dirty="0">
                <a:solidFill>
                  <a:schemeClr val="tx1"/>
                </a:solidFill>
              </a:rPr>
              <a:t>платежи – 20,9 тыс. рублей. </a:t>
            </a:r>
          </a:p>
          <a:p>
            <a:r>
              <a:rPr lang="ru-RU" sz="1600" dirty="0">
                <a:solidFill>
                  <a:schemeClr val="tx1"/>
                </a:solidFill>
              </a:rPr>
              <a:t>       К проекту было привлечено 30 человек.</a:t>
            </a:r>
          </a:p>
          <a:p>
            <a:r>
              <a:rPr lang="ru-RU" sz="1600" dirty="0">
                <a:solidFill>
                  <a:schemeClr val="tx1"/>
                </a:solidFill>
              </a:rPr>
              <a:t>Приобретение спортивно-игрового оборудования, доставка и установка.</a:t>
            </a:r>
          </a:p>
          <a:p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5" y="1412776"/>
            <a:ext cx="3009075" cy="2376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412776"/>
            <a:ext cx="3009075" cy="2376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5" y="4005064"/>
            <a:ext cx="3009075" cy="2592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413" y="4005064"/>
            <a:ext cx="3009075" cy="251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0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3563888" y="2143776"/>
            <a:ext cx="1994520" cy="438835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435280" cy="151216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ИНИЦИАТИВНЫЕ ПРОЕКТЫ 2023 года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>
                <a:solidFill>
                  <a:srgbClr val="FFFF00"/>
                </a:solidFill>
                <a:effectLst/>
              </a:rPr>
              <a:t>Благоустройства дворовой территории многоквартирного дома, расположенного по адресу: Иркутская область, </a:t>
            </a:r>
            <a:r>
              <a:rPr lang="ru-RU" dirty="0" err="1">
                <a:solidFill>
                  <a:srgbClr val="FFFF00"/>
                </a:solidFill>
                <a:effectLst/>
              </a:rPr>
              <a:t>Осинский</a:t>
            </a:r>
            <a:r>
              <a:rPr lang="ru-RU" dirty="0">
                <a:solidFill>
                  <a:srgbClr val="FFFF00"/>
                </a:solidFill>
                <a:effectLst/>
              </a:rPr>
              <a:t> район, с. Бильчир,  ул. Ленина, д. 15 «а»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83497"/>
            <a:ext cx="2952328" cy="238586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29000" y="2143776"/>
            <a:ext cx="1691680" cy="4388356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Общий объем расходов составил 1000,0 тыс. рублей, из них:</a:t>
            </a:r>
          </a:p>
          <a:p>
            <a:r>
              <a:rPr lang="ru-RU" dirty="0">
                <a:solidFill>
                  <a:schemeClr val="tx1"/>
                </a:solidFill>
              </a:rPr>
              <a:t>- областной бюджет 900,0 тыс. рублей;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-Инициативные </a:t>
            </a:r>
            <a:r>
              <a:rPr lang="ru-RU" dirty="0">
                <a:solidFill>
                  <a:schemeClr val="tx1"/>
                </a:solidFill>
              </a:rPr>
              <a:t>платежи - 100 тыс. рублей. </a:t>
            </a:r>
          </a:p>
          <a:p>
            <a:r>
              <a:rPr lang="ru-RU" dirty="0">
                <a:solidFill>
                  <a:schemeClr val="tx1"/>
                </a:solidFill>
              </a:rPr>
              <a:t>       К проекту было привлечено 50 человек.</a:t>
            </a:r>
          </a:p>
          <a:p>
            <a:r>
              <a:rPr lang="ru-RU" dirty="0">
                <a:solidFill>
                  <a:schemeClr val="tx1"/>
                </a:solidFill>
              </a:rPr>
              <a:t>       установка скамеек, урн, освещение , установка детской площадки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2" y="4283497"/>
            <a:ext cx="3170683" cy="23858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6" y="1926769"/>
            <a:ext cx="3194519" cy="21307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926769"/>
            <a:ext cx="2842429" cy="213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6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8363272" cy="9214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solidFill>
                  <a:schemeClr val="accent2">
                    <a:lumMod val="50000"/>
                  </a:schemeClr>
                </a:solidFill>
              </a:rPr>
              <a:t>ИНИЦИАТИВНЫЕ ПРОЕКТЫ 2023 </a:t>
            </a:r>
            <a:r>
              <a:rPr lang="ru-RU" sz="3100" dirty="0" smtClean="0">
                <a:solidFill>
                  <a:schemeClr val="accent2">
                    <a:lumMod val="50000"/>
                  </a:schemeClr>
                </a:solidFill>
              </a:rPr>
              <a:t>года</a:t>
            </a:r>
            <a:br>
              <a:rPr lang="ru-RU" sz="31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dirty="0">
                <a:effectLst/>
              </a:rPr>
              <a:t>Благоустройство спортивного стадиона «ЮНОСТЬ»</a:t>
            </a:r>
            <a:r>
              <a:rPr lang="ru-RU" sz="31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1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31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1307"/>
            <a:ext cx="2808312" cy="259228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34679" y="1772816"/>
            <a:ext cx="2661457" cy="45177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746" y="1601307"/>
            <a:ext cx="3060749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1539" y="4113075"/>
            <a:ext cx="2304257" cy="28083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746" y="4359802"/>
            <a:ext cx="3060749" cy="2309558"/>
          </a:xfrm>
          <a:prstGeom prst="rect">
            <a:avLst/>
          </a:prstGeom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3134679" y="1196752"/>
            <a:ext cx="2661458" cy="547260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Общий объем расходов составил 956,9 тыс. рублей, из них:</a:t>
            </a:r>
          </a:p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- областной бюджет 859,4 тыс. рублей;</a:t>
            </a:r>
          </a:p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-Инициативные платежи – 97,5 тыс. рублей. </a:t>
            </a:r>
          </a:p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       К проекту было привлечено 130 человек.</a:t>
            </a:r>
          </a:p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Устройство подстилающих и выравнивающих слоев оснований</a:t>
            </a:r>
          </a:p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- Устройство заграждений из готовых металлических решетчатых панелей</a:t>
            </a:r>
          </a:p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- Установка металлических столбов высотой до 4 м</a:t>
            </a:r>
          </a:p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- Установка уличных светильников на светодиодах LG- 4 шт.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32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18438" cy="13184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ИНИЦИАТИВНЫЕ ПРОЕКТЫ 2023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года</a:t>
            </a:r>
            <a:b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dirty="0">
                <a:solidFill>
                  <a:srgbClr val="FFFF00"/>
                </a:solidFill>
                <a:effectLst/>
              </a:rPr>
              <a:t>Музей - </a:t>
            </a:r>
            <a:r>
              <a:rPr lang="ru-RU" sz="2800" dirty="0" err="1">
                <a:solidFill>
                  <a:srgbClr val="FFFF00"/>
                </a:solidFill>
                <a:effectLst/>
              </a:rPr>
              <a:t>этнодеревня</a:t>
            </a:r>
            <a:r>
              <a:rPr lang="ru-RU" sz="2800" dirty="0">
                <a:solidFill>
                  <a:srgbClr val="FFFF00"/>
                </a:solidFill>
                <a:effectLst/>
              </a:rPr>
              <a:t> «Вместе сквозь века»</a:t>
            </a:r>
            <a:r>
              <a:rPr lang="ru-RU" sz="2800" dirty="0">
                <a:solidFill>
                  <a:srgbClr val="FFFF00"/>
                </a:solidFill>
              </a:rPr>
              <a:t/>
            </a:r>
            <a:br>
              <a:rPr lang="ru-RU" sz="2800" dirty="0">
                <a:solidFill>
                  <a:srgbClr val="FFFF00"/>
                </a:solidFill>
              </a:rPr>
            </a:b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5846"/>
            <a:ext cx="5111750" cy="469106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36096" y="1428531"/>
            <a:ext cx="3008313" cy="4691063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Общий объем расходов составил 250,0 тыс. рублей, из них:</a:t>
            </a:r>
          </a:p>
          <a:p>
            <a:r>
              <a:rPr lang="ru-RU" sz="1800" dirty="0">
                <a:solidFill>
                  <a:schemeClr val="tx1"/>
                </a:solidFill>
              </a:rPr>
              <a:t>- областной бюджет 225,0 тыс. рублей;</a:t>
            </a:r>
          </a:p>
          <a:p>
            <a:r>
              <a:rPr lang="ru-RU" sz="1800" dirty="0">
                <a:solidFill>
                  <a:schemeClr val="tx1"/>
                </a:solidFill>
              </a:rPr>
              <a:t>-Инициативные платежи – 25,0 тыс. рублей. </a:t>
            </a:r>
          </a:p>
          <a:p>
            <a:r>
              <a:rPr lang="ru-RU" sz="1800" dirty="0">
                <a:solidFill>
                  <a:schemeClr val="tx1"/>
                </a:solidFill>
              </a:rPr>
              <a:t>       К проекту было привлечено 40 человек.</a:t>
            </a:r>
          </a:p>
          <a:p>
            <a:r>
              <a:rPr lang="ru-RU" sz="1800" dirty="0">
                <a:solidFill>
                  <a:schemeClr val="tx1"/>
                </a:solidFill>
              </a:rPr>
              <a:t>Приобретен пиломатериал для огораживание территории и  для устройства модульного дома( русская изба).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297" y="5517232"/>
            <a:ext cx="3228112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4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3563889" y="1584186"/>
            <a:ext cx="2520278" cy="494115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18438" cy="131846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ИНИЦИАТИВНЫЕ ПРОЕКТЫ 2023 года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dirty="0">
                <a:solidFill>
                  <a:srgbClr val="FFFF00"/>
                </a:solidFill>
                <a:effectLst/>
              </a:rPr>
              <a:t>Облагораживание святых мест «</a:t>
            </a:r>
            <a:r>
              <a:rPr lang="ru-RU" sz="2800" dirty="0" err="1">
                <a:solidFill>
                  <a:srgbClr val="FFFF00"/>
                </a:solidFill>
                <a:effectLst/>
              </a:rPr>
              <a:t>Тайлгата</a:t>
            </a:r>
            <a:r>
              <a:rPr lang="ru-RU" sz="2800" dirty="0">
                <a:solidFill>
                  <a:srgbClr val="FFFF00"/>
                </a:solidFill>
                <a:effectLst/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/>
              </a:rPr>
              <a:t>хада</a:t>
            </a:r>
            <a:r>
              <a:rPr lang="ru-RU" sz="2800" dirty="0">
                <a:solidFill>
                  <a:srgbClr val="FFFF00"/>
                </a:solidFill>
                <a:effectLst/>
              </a:rPr>
              <a:t>»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35101"/>
            <a:ext cx="3240360" cy="249795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63889" y="1587525"/>
            <a:ext cx="2736304" cy="4691063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Общий объем расходов составил 180,0 тыс. рублей, из них:</a:t>
            </a:r>
          </a:p>
          <a:p>
            <a:r>
              <a:rPr lang="ru-RU" sz="1800" dirty="0">
                <a:solidFill>
                  <a:schemeClr val="tx1"/>
                </a:solidFill>
              </a:rPr>
              <a:t>- областной бюджет 162,0 тыс. рублей;</a:t>
            </a:r>
          </a:p>
          <a:p>
            <a:r>
              <a:rPr lang="ru-RU" sz="1800" dirty="0">
                <a:solidFill>
                  <a:schemeClr val="tx1"/>
                </a:solidFill>
              </a:rPr>
              <a:t>-Инициативные платежи – 18,0 тыс. рублей. </a:t>
            </a:r>
          </a:p>
          <a:p>
            <a:r>
              <a:rPr lang="ru-RU" sz="1800" dirty="0">
                <a:solidFill>
                  <a:schemeClr val="tx1"/>
                </a:solidFill>
              </a:rPr>
              <a:t>       К проекту было привлечено 40 человек.</a:t>
            </a:r>
          </a:p>
          <a:p>
            <a:r>
              <a:rPr lang="ru-RU" sz="1800" dirty="0">
                <a:solidFill>
                  <a:schemeClr val="tx1"/>
                </a:solidFill>
              </a:rPr>
              <a:t>Приобретен пиломатериал для огораживание территории и  саженцы сибирского кедра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21088"/>
            <a:ext cx="3240359" cy="2304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23" y="1438438"/>
            <a:ext cx="2725142" cy="24946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988" y="4294278"/>
            <a:ext cx="2725142" cy="223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2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5724128" y="1435100"/>
            <a:ext cx="3172944" cy="523426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18438" cy="13184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ИНИЦИАТИВНЫЕ ПРОЕКТЫ 2023 года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dirty="0">
                <a:solidFill>
                  <a:srgbClr val="FFFF00"/>
                </a:solidFill>
                <a:effectLst/>
              </a:rPr>
              <a:t>Обустройство «Сквера культуры и отдыха села </a:t>
            </a:r>
            <a:r>
              <a:rPr lang="ru-RU" sz="2800" dirty="0" err="1">
                <a:solidFill>
                  <a:srgbClr val="FFFF00"/>
                </a:solidFill>
                <a:effectLst/>
              </a:rPr>
              <a:t>Ирхидей</a:t>
            </a:r>
            <a:r>
              <a:rPr lang="ru-RU" sz="2800" dirty="0">
                <a:solidFill>
                  <a:srgbClr val="FFFF00"/>
                </a:solidFill>
                <a:effectLst/>
              </a:rPr>
              <a:t>»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66" y="1435100"/>
            <a:ext cx="5056313" cy="256996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9767" y="1659533"/>
            <a:ext cx="3008313" cy="4691063"/>
          </a:xfrm>
        </p:spPr>
        <p:txBody>
          <a:bodyPr>
            <a:normAutofit lnSpcReduction="10000"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Общий объем расходов составил 2000,0 тыс. рублей, из них:</a:t>
            </a:r>
          </a:p>
          <a:p>
            <a:r>
              <a:rPr lang="ru-RU" sz="1800" dirty="0">
                <a:solidFill>
                  <a:schemeClr val="tx1"/>
                </a:solidFill>
              </a:rPr>
              <a:t>- областной бюджет 1795,0 тыс. рублей;</a:t>
            </a:r>
          </a:p>
          <a:p>
            <a:r>
              <a:rPr lang="ru-RU" sz="1800" dirty="0">
                <a:solidFill>
                  <a:schemeClr val="tx1"/>
                </a:solidFill>
              </a:rPr>
              <a:t>-Инициативные платежи – 205,0 тыс. рублей. </a:t>
            </a:r>
          </a:p>
          <a:p>
            <a:r>
              <a:rPr lang="ru-RU" sz="1800" dirty="0">
                <a:solidFill>
                  <a:schemeClr val="tx1"/>
                </a:solidFill>
              </a:rPr>
              <a:t>       К проекту было привлечено 80 человек.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участок </a:t>
            </a:r>
            <a:r>
              <a:rPr lang="ru-RU" sz="1800" dirty="0">
                <a:solidFill>
                  <a:schemeClr val="tx1"/>
                </a:solidFill>
              </a:rPr>
              <a:t>выровняли, огородили металлическим забором, обустроили асфальтированные дорожки, скамейки для отдыха, урны, освещение, </a:t>
            </a:r>
            <a:r>
              <a:rPr lang="ru-RU" sz="1800" dirty="0" smtClean="0">
                <a:solidFill>
                  <a:schemeClr val="tx1"/>
                </a:solidFill>
              </a:rPr>
              <a:t>установили </a:t>
            </a:r>
            <a:r>
              <a:rPr lang="ru-RU" sz="1800" dirty="0" err="1" smtClean="0">
                <a:solidFill>
                  <a:schemeClr val="tx1"/>
                </a:solidFill>
              </a:rPr>
              <a:t>стеллу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«Я люблю </a:t>
            </a:r>
            <a:r>
              <a:rPr lang="ru-RU" sz="1800" dirty="0" err="1">
                <a:solidFill>
                  <a:schemeClr val="tx1"/>
                </a:solidFill>
              </a:rPr>
              <a:t>Ирхидей</a:t>
            </a:r>
            <a:r>
              <a:rPr lang="ru-RU" sz="1800" dirty="0">
                <a:solidFill>
                  <a:schemeClr val="tx1"/>
                </a:solidFill>
              </a:rPr>
              <a:t>»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66" y="4249577"/>
            <a:ext cx="5056313" cy="241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b95f8cb566491271b519a7fe8a228ea43244319"/>
</p:tagLst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2765</TotalTime>
  <Words>929</Words>
  <Application>Microsoft Office PowerPoint</Application>
  <PresentationFormat>Экран (4:3)</PresentationFormat>
  <Paragraphs>115</Paragraphs>
  <Slides>18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ИНИЦИАТИВНЫЕ ПРОЕКТЫ  ОСИНСКИЙ МУНИЦИПАЛЬНЫЙ РАЙОН</vt:lpstr>
      <vt:lpstr>Презентация PowerPoint</vt:lpstr>
      <vt:lpstr>Инициативные проекты 2023 года </vt:lpstr>
      <vt:lpstr>Инициативные проекты 2023 года Благоустройство детской игровой площадки в ДОУ</vt:lpstr>
      <vt:lpstr>ИНИЦИАТИВНЫЕ ПРОЕКТЫ 2023 года Благоустройства дворовой территории многоквартирного дома, расположенного по адресу: Иркутская область, Осинский район, с. Бильчир,  ул. Ленина, д. 15 «а» </vt:lpstr>
      <vt:lpstr>ИНИЦИАТИВНЫЕ ПРОЕКТЫ 2023 года Благоустройство спортивного стадиона «ЮНОСТЬ» </vt:lpstr>
      <vt:lpstr>ИНИЦИАТИВНЫЕ ПРОЕКТЫ 2023 года Музей - этнодеревня «Вместе сквозь века» </vt:lpstr>
      <vt:lpstr>ИНИЦИАТИВНЫЕ ПРОЕКТЫ 2023 года Облагораживание святых мест «Тайлгата хада»</vt:lpstr>
      <vt:lpstr>ИНИЦИАТИВНЫЕ ПРОЕКТЫ 2023 года Обустройство «Сквера культуры и отдыха села Ирхидей»</vt:lpstr>
      <vt:lpstr>ИНИЦИАТИВНЫЕ ПРОЕКТЫ 2023 года «Обустройство детской игровой площадки «Еловый»  с.Оса»</vt:lpstr>
      <vt:lpstr>ИНИЦИАТИВНЫЕ ПРОЕКТЫ 2023 года Обустройство спортивной площадки в д. Тагай, ул. Центральная, 9А</vt:lpstr>
      <vt:lpstr>ИНИЦИАТИВНЫЕ ПРОЕКТЫ 2023 года «Обустройство спортивной площадки  «Малыши-крепыши» </vt:lpstr>
      <vt:lpstr>ИНИЦИАТИВНЫЕ ПРОЕКТЫ 2023 года «Создание и обустройство волейбольной площадки «Спортивная деревня»»</vt:lpstr>
      <vt:lpstr>ИНИЦИАТИВНЫЕ ПРОЕКТЫ 2023 года «ЭКСКУРСИЯ К ИСТОКАМ ТАТАРСКОЙ НАРОДНОЙ КУЛЬТУРЫ И БЫТА»</vt:lpstr>
      <vt:lpstr>ИНИЦИАТИВНЫЕ ПРОЕКТЫ 2023 года Текущий ремонт и обустройство тренажерного зала в МБОУ «Обусинская СОШ-интернат им. А.И. Шадаева»</vt:lpstr>
      <vt:lpstr>ИНИЦИАТИВНЫЕ ПРОЕКТЫ 2023 года Текущий ремонт водозаборной скважины, расположенной по адресу: Иркутская область, Осинский район, д. Кутанка, ул. Сосновая, 4</vt:lpstr>
      <vt:lpstr>ИНИЦИАТИВНЫЕ ПРОЕКТЫ 2023 года Текущий ремонт водозаборной скважины, расположенной по адресу: Иркутская область, Осинский район, с. Бильчир, ул. Геологическая, 17 «а»</vt:lpstr>
      <vt:lpstr>ИНИЦИАТИВНЫЕ ПРОЕКТЫ 2023 года Текущий ремонт водозаборной скважины, расположенной по адресу: Иркутская область, Осинский район, с. Бильчир, ул. Советская, 4 «а»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Геометрические фигуры с градиентным фоном</dc:title>
  <dc:creator>obstinate</dc:creator>
  <dc:description>Шаблон презентации с сайта https://presentation-creation.ru/</dc:description>
  <cp:lastModifiedBy>Лариса</cp:lastModifiedBy>
  <cp:revision>1070</cp:revision>
  <dcterms:created xsi:type="dcterms:W3CDTF">2018-02-25T09:09:03Z</dcterms:created>
  <dcterms:modified xsi:type="dcterms:W3CDTF">2023-10-23T00:45:41Z</dcterms:modified>
</cp:coreProperties>
</file>